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8" r:id="rId3"/>
  </p:sldMasterIdLst>
  <p:notesMasterIdLst>
    <p:notesMasterId r:id="rId68"/>
  </p:notesMasterIdLst>
  <p:handoutMasterIdLst>
    <p:handoutMasterId r:id="rId69"/>
  </p:handoutMasterIdLst>
  <p:sldIdLst>
    <p:sldId id="258" r:id="rId4"/>
    <p:sldId id="644" r:id="rId5"/>
    <p:sldId id="646" r:id="rId6"/>
    <p:sldId id="259" r:id="rId7"/>
    <p:sldId id="270" r:id="rId8"/>
    <p:sldId id="272" r:id="rId9"/>
    <p:sldId id="273" r:id="rId10"/>
    <p:sldId id="274" r:id="rId11"/>
    <p:sldId id="645" r:id="rId12"/>
    <p:sldId id="276" r:id="rId13"/>
    <p:sldId id="277" r:id="rId14"/>
    <p:sldId id="282" r:id="rId15"/>
    <p:sldId id="283" r:id="rId16"/>
    <p:sldId id="284" r:id="rId17"/>
    <p:sldId id="285" r:id="rId18"/>
    <p:sldId id="286" r:id="rId19"/>
    <p:sldId id="287" r:id="rId20"/>
    <p:sldId id="290" r:id="rId21"/>
    <p:sldId id="291" r:id="rId22"/>
    <p:sldId id="288" r:id="rId23"/>
    <p:sldId id="289" r:id="rId24"/>
    <p:sldId id="292" r:id="rId25"/>
    <p:sldId id="278" r:id="rId26"/>
    <p:sldId id="279" r:id="rId27"/>
    <p:sldId id="280" r:id="rId28"/>
    <p:sldId id="281" r:id="rId29"/>
    <p:sldId id="298" r:id="rId30"/>
    <p:sldId id="294" r:id="rId31"/>
    <p:sldId id="293" r:id="rId32"/>
    <p:sldId id="295" r:id="rId33"/>
    <p:sldId id="296" r:id="rId34"/>
    <p:sldId id="297" r:id="rId35"/>
    <p:sldId id="301" r:id="rId36"/>
    <p:sldId id="302" r:id="rId37"/>
    <p:sldId id="303" r:id="rId38"/>
    <p:sldId id="304" r:id="rId39"/>
    <p:sldId id="305" r:id="rId40"/>
    <p:sldId id="647" r:id="rId41"/>
    <p:sldId id="318" r:id="rId42"/>
    <p:sldId id="326" r:id="rId43"/>
    <p:sldId id="319" r:id="rId44"/>
    <p:sldId id="322" r:id="rId45"/>
    <p:sldId id="323" r:id="rId46"/>
    <p:sldId id="325" r:id="rId47"/>
    <p:sldId id="328" r:id="rId48"/>
    <p:sldId id="329" r:id="rId49"/>
    <p:sldId id="330" r:id="rId50"/>
    <p:sldId id="331" r:id="rId51"/>
    <p:sldId id="332" r:id="rId52"/>
    <p:sldId id="333" r:id="rId53"/>
    <p:sldId id="334" r:id="rId54"/>
    <p:sldId id="335" r:id="rId55"/>
    <p:sldId id="336" r:id="rId56"/>
    <p:sldId id="337" r:id="rId57"/>
    <p:sldId id="338" r:id="rId58"/>
    <p:sldId id="339" r:id="rId59"/>
    <p:sldId id="340" r:id="rId60"/>
    <p:sldId id="341" r:id="rId61"/>
    <p:sldId id="342" r:id="rId62"/>
    <p:sldId id="344" r:id="rId63"/>
    <p:sldId id="345" r:id="rId64"/>
    <p:sldId id="636" r:id="rId65"/>
    <p:sldId id="637" r:id="rId66"/>
    <p:sldId id="638" r:id="rId67"/>
  </p:sldIdLst>
  <p:sldSz cx="1218882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3792">
          <p15:clr>
            <a:srgbClr val="A4A3A4"/>
          </p15:clr>
        </p15:guide>
        <p15:guide id="4" orient="horz" pos="1152">
          <p15:clr>
            <a:srgbClr val="A4A3A4"/>
          </p15:clr>
        </p15:guide>
        <p15:guide id="5" orient="horz" pos="3360">
          <p15:clr>
            <a:srgbClr val="A4A3A4"/>
          </p15:clr>
        </p15:guide>
        <p15:guide id="6" orient="horz" pos="3072">
          <p15:clr>
            <a:srgbClr val="A4A3A4"/>
          </p15:clr>
        </p15:guide>
        <p15:guide id="7" orient="horz" pos="864">
          <p15:clr>
            <a:srgbClr val="A4A3A4"/>
          </p15:clr>
        </p15:guide>
        <p15:guide id="8" orient="horz" pos="528">
          <p15:clr>
            <a:srgbClr val="A4A3A4"/>
          </p15:clr>
        </p15:guide>
        <p15:guide id="9" orient="horz" pos="2784">
          <p15:clr>
            <a:srgbClr val="A4A3A4"/>
          </p15:clr>
        </p15:guide>
        <p15:guide id="10" pos="3839">
          <p15:clr>
            <a:srgbClr val="A4A3A4"/>
          </p15:clr>
        </p15:guide>
        <p15:guide id="11" pos="959">
          <p15:clr>
            <a:srgbClr val="A4A3A4"/>
          </p15:clr>
        </p15:guide>
        <p15:guide id="12" pos="7007">
          <p15:clr>
            <a:srgbClr val="A4A3A4"/>
          </p15:clr>
        </p15:guide>
        <p15:guide id="13" pos="6719">
          <p15:clr>
            <a:srgbClr val="A4A3A4"/>
          </p15:clr>
        </p15:guide>
        <p15:guide id="14" pos="6143">
          <p15:clr>
            <a:srgbClr val="A4A3A4"/>
          </p15:clr>
        </p15:guide>
        <p15:guide id="15" pos="3983">
          <p15:clr>
            <a:srgbClr val="A4A3A4"/>
          </p15:clr>
        </p15:guide>
        <p15:guide id="16" pos="527">
          <p15:clr>
            <a:srgbClr val="A4A3A4"/>
          </p15:clr>
        </p15:guide>
        <p15:guide id="17" pos="715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6461"/>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199" autoAdjust="0"/>
  </p:normalViewPr>
  <p:slideViewPr>
    <p:cSldViewPr>
      <p:cViewPr varScale="1">
        <p:scale>
          <a:sx n="98" d="100"/>
          <a:sy n="98" d="100"/>
        </p:scale>
        <p:origin x="1014" y="90"/>
      </p:cViewPr>
      <p:guideLst>
        <p:guide orient="horz" pos="2160"/>
        <p:guide orient="horz" pos="1008"/>
        <p:guide orient="horz" pos="3792"/>
        <p:guide orient="horz" pos="1152"/>
        <p:guide orient="horz" pos="3360"/>
        <p:guide orient="horz" pos="3072"/>
        <p:guide orient="horz" pos="864"/>
        <p:guide orient="horz" pos="528"/>
        <p:guide orient="horz" pos="2784"/>
        <p:guide pos="3839"/>
        <p:guide pos="959"/>
        <p:guide pos="7007"/>
        <p:guide pos="6719"/>
        <p:guide pos="6143"/>
        <p:guide pos="3983"/>
        <p:guide pos="527"/>
        <p:guide pos="7151"/>
      </p:guideLst>
    </p:cSldViewPr>
  </p:slideViewPr>
  <p:notesTextViewPr>
    <p:cViewPr>
      <p:scale>
        <a:sx n="3" d="2"/>
        <a:sy n="3" d="2"/>
      </p:scale>
      <p:origin x="0" y="0"/>
    </p:cViewPr>
  </p:notesTextViewPr>
  <p:notesViewPr>
    <p:cSldViewPr>
      <p:cViewPr varScale="1">
        <p:scale>
          <a:sx n="84" d="100"/>
          <a:sy n="84" d="100"/>
        </p:scale>
        <p:origin x="1002" y="6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F4D83C-0A77-467C-A4AD-CAE209ACD2E9}" type="doc">
      <dgm:prSet loTypeId="urn:microsoft.com/office/officeart/2016/7/layout/VerticalDownArrowProcess" loCatId="process" qsTypeId="urn:microsoft.com/office/officeart/2005/8/quickstyle/simple2" qsCatId="simple" csTypeId="urn:microsoft.com/office/officeart/2005/8/colors/accent2_2" csCatId="accent2" phldr="1"/>
      <dgm:spPr/>
      <dgm:t>
        <a:bodyPr/>
        <a:lstStyle/>
        <a:p>
          <a:endParaRPr lang="en-US"/>
        </a:p>
      </dgm:t>
    </dgm:pt>
    <dgm:pt modelId="{D5B63C3C-5204-4D50-9CC9-209CFFFCD872}">
      <dgm:prSet/>
      <dgm:spPr/>
      <dgm:t>
        <a:bodyPr/>
        <a:lstStyle/>
        <a:p>
          <a:r>
            <a:rPr lang="en-US" dirty="0"/>
            <a:t>Evaluate</a:t>
          </a:r>
        </a:p>
      </dgm:t>
    </dgm:pt>
    <dgm:pt modelId="{CE709873-71CB-4A87-B82C-4049040D6FFA}" type="parTrans" cxnId="{6C3D7744-4B14-4081-BD96-C0DC442FCFFB}">
      <dgm:prSet/>
      <dgm:spPr/>
      <dgm:t>
        <a:bodyPr/>
        <a:lstStyle/>
        <a:p>
          <a:endParaRPr lang="en-US"/>
        </a:p>
      </dgm:t>
    </dgm:pt>
    <dgm:pt modelId="{EE9FA50E-584B-4505-8739-175F3BA91F78}" type="sibTrans" cxnId="{6C3D7744-4B14-4081-BD96-C0DC442FCFFB}">
      <dgm:prSet/>
      <dgm:spPr/>
      <dgm:t>
        <a:bodyPr/>
        <a:lstStyle/>
        <a:p>
          <a:endParaRPr lang="en-US"/>
        </a:p>
      </dgm:t>
    </dgm:pt>
    <dgm:pt modelId="{74AE284D-005A-457B-A5A5-5B0DD981B721}">
      <dgm:prSet custT="1"/>
      <dgm:spPr/>
      <dgm:t>
        <a:bodyPr/>
        <a:lstStyle/>
        <a:p>
          <a:r>
            <a:rPr lang="en-US" sz="2000" b="0" dirty="0">
              <a:latin typeface="Calibri Light" panose="020F0302020204030204" pitchFamily="34" charset="0"/>
            </a:rPr>
            <a:t>Evaluate the differences between the standard ACMG guidelines and other variant classification methods (e.g. </a:t>
          </a:r>
          <a:r>
            <a:rPr lang="en-US" sz="2000" b="0" dirty="0" err="1">
              <a:latin typeface="Calibri Light" panose="020F0302020204030204" pitchFamily="34" charset="0"/>
            </a:rPr>
            <a:t>Sherloc</a:t>
          </a:r>
          <a:r>
            <a:rPr lang="en-US" sz="2000" b="0" dirty="0">
              <a:latin typeface="Calibri Light" panose="020F0302020204030204" pitchFamily="34" charset="0"/>
            </a:rPr>
            <a:t>, </a:t>
          </a:r>
          <a:r>
            <a:rPr lang="en-US" sz="2000" b="0" dirty="0" err="1">
              <a:latin typeface="Calibri Light" panose="020F0302020204030204" pitchFamily="34" charset="0"/>
            </a:rPr>
            <a:t>ClinGen</a:t>
          </a:r>
          <a:r>
            <a:rPr lang="en-US" sz="2000" b="0" dirty="0">
              <a:latin typeface="Calibri Light" panose="020F0302020204030204" pitchFamily="34" charset="0"/>
            </a:rPr>
            <a:t> Expert Panels)</a:t>
          </a:r>
          <a:endParaRPr lang="en-US" sz="2000" b="0" dirty="0">
            <a:latin typeface="Calibri Light" panose="020F0302020204030204" pitchFamily="34" charset="0"/>
            <a:cs typeface="Calibri Light" panose="020F0302020204030204" pitchFamily="34" charset="0"/>
          </a:endParaRPr>
        </a:p>
      </dgm:t>
    </dgm:pt>
    <dgm:pt modelId="{56012BF3-7ABA-4459-9587-864BE179B6AA}" type="parTrans" cxnId="{6F1782CF-EA08-4F21-8C10-743A2B5619E4}">
      <dgm:prSet/>
      <dgm:spPr/>
      <dgm:t>
        <a:bodyPr/>
        <a:lstStyle/>
        <a:p>
          <a:endParaRPr lang="en-US"/>
        </a:p>
      </dgm:t>
    </dgm:pt>
    <dgm:pt modelId="{0B1861BD-4B15-4F7C-9637-67231F4CAE91}" type="sibTrans" cxnId="{6F1782CF-EA08-4F21-8C10-743A2B5619E4}">
      <dgm:prSet/>
      <dgm:spPr/>
      <dgm:t>
        <a:bodyPr/>
        <a:lstStyle/>
        <a:p>
          <a:endParaRPr lang="en-US"/>
        </a:p>
      </dgm:t>
    </dgm:pt>
    <dgm:pt modelId="{AF49B56A-3852-4DBF-BC9C-BEA52940B65F}">
      <dgm:prSet/>
      <dgm:spPr/>
      <dgm:t>
        <a:bodyPr/>
        <a:lstStyle/>
        <a:p>
          <a:r>
            <a:rPr lang="en-US" dirty="0"/>
            <a:t>Examine</a:t>
          </a:r>
        </a:p>
      </dgm:t>
    </dgm:pt>
    <dgm:pt modelId="{C9BE80A0-C007-48A2-AFF3-2E02978AA2AC}" type="parTrans" cxnId="{30088182-2293-40E1-A946-7D61B2165934}">
      <dgm:prSet/>
      <dgm:spPr/>
      <dgm:t>
        <a:bodyPr/>
        <a:lstStyle/>
        <a:p>
          <a:endParaRPr lang="en-US"/>
        </a:p>
      </dgm:t>
    </dgm:pt>
    <dgm:pt modelId="{822CD374-9701-4948-B99D-3C62F32F2D25}" type="sibTrans" cxnId="{30088182-2293-40E1-A946-7D61B2165934}">
      <dgm:prSet/>
      <dgm:spPr/>
      <dgm:t>
        <a:bodyPr/>
        <a:lstStyle/>
        <a:p>
          <a:endParaRPr lang="en-US"/>
        </a:p>
      </dgm:t>
    </dgm:pt>
    <dgm:pt modelId="{296E5CCF-D745-4E9D-A5B2-5E3D669B414B}">
      <dgm:prSet custT="1"/>
      <dgm:spPr/>
      <dgm:t>
        <a:bodyPr/>
        <a:lstStyle/>
        <a:p>
          <a:r>
            <a:rPr lang="en-US" sz="2000" b="0" dirty="0">
              <a:latin typeface="Calibri Light" panose="020F0302020204030204" pitchFamily="34" charset="0"/>
            </a:rPr>
            <a:t>Examine the methodology of the 2015 ACMG Sequence Interpretation Guidelines</a:t>
          </a:r>
          <a:endParaRPr lang="en-US" sz="2000" b="0" dirty="0"/>
        </a:p>
      </dgm:t>
    </dgm:pt>
    <dgm:pt modelId="{47199815-7B32-48CB-990F-231A9C33F7EA}" type="parTrans" cxnId="{145FDC04-12F9-45D9-A88C-4870FB300B4D}">
      <dgm:prSet/>
      <dgm:spPr/>
      <dgm:t>
        <a:bodyPr/>
        <a:lstStyle/>
        <a:p>
          <a:endParaRPr lang="en-US"/>
        </a:p>
      </dgm:t>
    </dgm:pt>
    <dgm:pt modelId="{FED8980E-A5D0-4F92-9F51-3B0B6DF84186}" type="sibTrans" cxnId="{145FDC04-12F9-45D9-A88C-4870FB300B4D}">
      <dgm:prSet/>
      <dgm:spPr/>
      <dgm:t>
        <a:bodyPr/>
        <a:lstStyle/>
        <a:p>
          <a:endParaRPr lang="en-US"/>
        </a:p>
      </dgm:t>
    </dgm:pt>
    <dgm:pt modelId="{85C819CD-07F5-473F-B141-8DBC62002187}">
      <dgm:prSet/>
      <dgm:spPr/>
      <dgm:t>
        <a:bodyPr/>
        <a:lstStyle/>
        <a:p>
          <a:r>
            <a:rPr lang="en-US" dirty="0"/>
            <a:t>Apply</a:t>
          </a:r>
        </a:p>
      </dgm:t>
    </dgm:pt>
    <dgm:pt modelId="{D937ECF2-245C-4278-B66B-14C13D412609}" type="parTrans" cxnId="{1AE78736-AD33-472F-A685-D1755E300B26}">
      <dgm:prSet/>
      <dgm:spPr/>
      <dgm:t>
        <a:bodyPr/>
        <a:lstStyle/>
        <a:p>
          <a:endParaRPr lang="en-US"/>
        </a:p>
      </dgm:t>
    </dgm:pt>
    <dgm:pt modelId="{ABD06F71-5B39-4928-BCD9-AA9D7137162E}" type="sibTrans" cxnId="{1AE78736-AD33-472F-A685-D1755E300B26}">
      <dgm:prSet/>
      <dgm:spPr/>
      <dgm:t>
        <a:bodyPr/>
        <a:lstStyle/>
        <a:p>
          <a:endParaRPr lang="en-US"/>
        </a:p>
      </dgm:t>
    </dgm:pt>
    <dgm:pt modelId="{6A0BC362-8D25-4E0C-B544-E0FE4A723E44}">
      <dgm:prSet custT="1"/>
      <dgm:spPr/>
      <dgm:t>
        <a:bodyPr/>
        <a:lstStyle/>
        <a:p>
          <a:r>
            <a:rPr lang="en-US" sz="2000" b="0" dirty="0">
              <a:latin typeface="Calibri Light" panose="020F0302020204030204" pitchFamily="34" charset="0"/>
            </a:rPr>
            <a:t>Apply the 2015 ACMG guidelines to data points to determine a variant classification</a:t>
          </a:r>
          <a:endParaRPr lang="en-US" sz="2000" b="0" dirty="0"/>
        </a:p>
      </dgm:t>
    </dgm:pt>
    <dgm:pt modelId="{889F5020-A824-41C6-BE9E-664800D57D95}" type="parTrans" cxnId="{461B7C7E-FA04-459B-B417-4375AB4124A9}">
      <dgm:prSet/>
      <dgm:spPr/>
      <dgm:t>
        <a:bodyPr/>
        <a:lstStyle/>
        <a:p>
          <a:endParaRPr lang="en-US"/>
        </a:p>
      </dgm:t>
    </dgm:pt>
    <dgm:pt modelId="{B8475435-94E0-4C1D-B8A6-CD55832F3537}" type="sibTrans" cxnId="{461B7C7E-FA04-459B-B417-4375AB4124A9}">
      <dgm:prSet/>
      <dgm:spPr/>
      <dgm:t>
        <a:bodyPr/>
        <a:lstStyle/>
        <a:p>
          <a:endParaRPr lang="en-US"/>
        </a:p>
      </dgm:t>
    </dgm:pt>
    <dgm:pt modelId="{98CA101A-0A98-4543-B09F-1F76E2AA5BCF}">
      <dgm:prSet/>
      <dgm:spPr/>
      <dgm:t>
        <a:bodyPr/>
        <a:lstStyle/>
        <a:p>
          <a:r>
            <a:rPr lang="en-US" dirty="0"/>
            <a:t>Construct</a:t>
          </a:r>
        </a:p>
      </dgm:t>
    </dgm:pt>
    <dgm:pt modelId="{A198D18A-68F8-48F0-B690-7C260F179655}" type="parTrans" cxnId="{533C72D5-5FB1-4FDE-ABCE-B552CF16B0F4}">
      <dgm:prSet/>
      <dgm:spPr/>
      <dgm:t>
        <a:bodyPr/>
        <a:lstStyle/>
        <a:p>
          <a:endParaRPr lang="en-US"/>
        </a:p>
      </dgm:t>
    </dgm:pt>
    <dgm:pt modelId="{9950ECF3-4C08-4AB4-B0F2-BD076F6BA4FD}" type="sibTrans" cxnId="{533C72D5-5FB1-4FDE-ABCE-B552CF16B0F4}">
      <dgm:prSet/>
      <dgm:spPr/>
      <dgm:t>
        <a:bodyPr/>
        <a:lstStyle/>
        <a:p>
          <a:endParaRPr lang="en-US"/>
        </a:p>
      </dgm:t>
    </dgm:pt>
    <dgm:pt modelId="{C05E8BDA-68C2-4909-92DD-F3BC760DBBE2}">
      <dgm:prSet custT="1"/>
      <dgm:spPr/>
      <dgm:t>
        <a:bodyPr/>
        <a:lstStyle/>
        <a:p>
          <a:r>
            <a:rPr lang="en-US" sz="2000" b="0" dirty="0">
              <a:latin typeface="Calibri Light" panose="020F0302020204030204" pitchFamily="34" charset="0"/>
              <a:cs typeface="Calibri Light" panose="020F0302020204030204" pitchFamily="34" charset="0"/>
            </a:rPr>
            <a:t>Construct variant interpretations from sample cases</a:t>
          </a:r>
          <a:endParaRPr lang="en-US" sz="2000" b="0" dirty="0"/>
        </a:p>
      </dgm:t>
    </dgm:pt>
    <dgm:pt modelId="{A9A441CC-1D7A-4FB3-8A4C-17A9F252C42A}" type="parTrans" cxnId="{E5D19C37-D1AB-44A4-8DD3-B6609CDC8067}">
      <dgm:prSet/>
      <dgm:spPr/>
      <dgm:t>
        <a:bodyPr/>
        <a:lstStyle/>
        <a:p>
          <a:endParaRPr lang="en-US"/>
        </a:p>
      </dgm:t>
    </dgm:pt>
    <dgm:pt modelId="{CAAF8B98-45CA-4309-BE22-B7DB885D0B5B}" type="sibTrans" cxnId="{E5D19C37-D1AB-44A4-8DD3-B6609CDC8067}">
      <dgm:prSet/>
      <dgm:spPr/>
      <dgm:t>
        <a:bodyPr/>
        <a:lstStyle/>
        <a:p>
          <a:endParaRPr lang="en-US"/>
        </a:p>
      </dgm:t>
    </dgm:pt>
    <dgm:pt modelId="{F9C895C9-B885-4504-80A3-82B817F251D4}" type="pres">
      <dgm:prSet presAssocID="{36F4D83C-0A77-467C-A4AD-CAE209ACD2E9}" presName="Name0" presStyleCnt="0">
        <dgm:presLayoutVars>
          <dgm:dir/>
          <dgm:animLvl val="lvl"/>
          <dgm:resizeHandles val="exact"/>
        </dgm:presLayoutVars>
      </dgm:prSet>
      <dgm:spPr/>
    </dgm:pt>
    <dgm:pt modelId="{4C8A354D-F759-4920-8CC1-C8AE881DFE18}" type="pres">
      <dgm:prSet presAssocID="{D5B63C3C-5204-4D50-9CC9-209CFFFCD872}" presName="boxAndChildren" presStyleCnt="0"/>
      <dgm:spPr/>
    </dgm:pt>
    <dgm:pt modelId="{E3F61C1F-E4BE-48DD-AE4D-05CC831FCFE0}" type="pres">
      <dgm:prSet presAssocID="{D5B63C3C-5204-4D50-9CC9-209CFFFCD872}" presName="parentTextBox" presStyleLbl="alignNode1" presStyleIdx="0" presStyleCnt="4"/>
      <dgm:spPr/>
    </dgm:pt>
    <dgm:pt modelId="{F2D9D972-709A-4320-A3DA-A9080862D0DA}" type="pres">
      <dgm:prSet presAssocID="{D5B63C3C-5204-4D50-9CC9-209CFFFCD872}" presName="descendantBox" presStyleLbl="bgAccFollowNode1" presStyleIdx="0" presStyleCnt="4"/>
      <dgm:spPr/>
    </dgm:pt>
    <dgm:pt modelId="{3288EE8C-8D57-4D9C-8DA3-62AA22299BEE}" type="pres">
      <dgm:prSet presAssocID="{9950ECF3-4C08-4AB4-B0F2-BD076F6BA4FD}" presName="sp" presStyleCnt="0"/>
      <dgm:spPr/>
    </dgm:pt>
    <dgm:pt modelId="{A49ACBE4-BB7E-4A0A-AF4A-FD61A6E17610}" type="pres">
      <dgm:prSet presAssocID="{98CA101A-0A98-4543-B09F-1F76E2AA5BCF}" presName="arrowAndChildren" presStyleCnt="0"/>
      <dgm:spPr/>
    </dgm:pt>
    <dgm:pt modelId="{3DAA8B28-F815-4A36-BB36-6BDBF74EE398}" type="pres">
      <dgm:prSet presAssocID="{98CA101A-0A98-4543-B09F-1F76E2AA5BCF}" presName="parentTextArrow" presStyleLbl="node1" presStyleIdx="0" presStyleCnt="0"/>
      <dgm:spPr/>
    </dgm:pt>
    <dgm:pt modelId="{7B6B4B95-5266-4C28-B8C0-AF0696F80FC5}" type="pres">
      <dgm:prSet presAssocID="{98CA101A-0A98-4543-B09F-1F76E2AA5BCF}" presName="arrow" presStyleLbl="alignNode1" presStyleIdx="1" presStyleCnt="4"/>
      <dgm:spPr/>
    </dgm:pt>
    <dgm:pt modelId="{5BDCEC24-101A-406E-9D15-8D2515C2F39B}" type="pres">
      <dgm:prSet presAssocID="{98CA101A-0A98-4543-B09F-1F76E2AA5BCF}" presName="descendantArrow" presStyleLbl="bgAccFollowNode1" presStyleIdx="1" presStyleCnt="4"/>
      <dgm:spPr/>
    </dgm:pt>
    <dgm:pt modelId="{448A2DEC-7B99-4581-8071-03730E1317CC}" type="pres">
      <dgm:prSet presAssocID="{ABD06F71-5B39-4928-BCD9-AA9D7137162E}" presName="sp" presStyleCnt="0"/>
      <dgm:spPr/>
    </dgm:pt>
    <dgm:pt modelId="{8779E247-EBC5-48F2-9B39-A1D0AFA8AE39}" type="pres">
      <dgm:prSet presAssocID="{85C819CD-07F5-473F-B141-8DBC62002187}" presName="arrowAndChildren" presStyleCnt="0"/>
      <dgm:spPr/>
    </dgm:pt>
    <dgm:pt modelId="{136456FC-2030-439B-A90E-D37076857952}" type="pres">
      <dgm:prSet presAssocID="{85C819CD-07F5-473F-B141-8DBC62002187}" presName="parentTextArrow" presStyleLbl="node1" presStyleIdx="0" presStyleCnt="0"/>
      <dgm:spPr/>
    </dgm:pt>
    <dgm:pt modelId="{5D0C5A4A-8E97-4EF2-8738-2FB39FBB27F5}" type="pres">
      <dgm:prSet presAssocID="{85C819CD-07F5-473F-B141-8DBC62002187}" presName="arrow" presStyleLbl="alignNode1" presStyleIdx="2" presStyleCnt="4"/>
      <dgm:spPr/>
    </dgm:pt>
    <dgm:pt modelId="{AF64EBF3-8131-43EA-B994-F5090A93CF7A}" type="pres">
      <dgm:prSet presAssocID="{85C819CD-07F5-473F-B141-8DBC62002187}" presName="descendantArrow" presStyleLbl="bgAccFollowNode1" presStyleIdx="2" presStyleCnt="4"/>
      <dgm:spPr/>
    </dgm:pt>
    <dgm:pt modelId="{77D57B9C-ECB1-490B-B0BA-40604803FDB5}" type="pres">
      <dgm:prSet presAssocID="{822CD374-9701-4948-B99D-3C62F32F2D25}" presName="sp" presStyleCnt="0"/>
      <dgm:spPr/>
    </dgm:pt>
    <dgm:pt modelId="{568B8603-5688-4734-81C3-BEC71463ADDE}" type="pres">
      <dgm:prSet presAssocID="{AF49B56A-3852-4DBF-BC9C-BEA52940B65F}" presName="arrowAndChildren" presStyleCnt="0"/>
      <dgm:spPr/>
    </dgm:pt>
    <dgm:pt modelId="{125F7482-BA92-47A5-B724-D8D39E9F027D}" type="pres">
      <dgm:prSet presAssocID="{AF49B56A-3852-4DBF-BC9C-BEA52940B65F}" presName="parentTextArrow" presStyleLbl="node1" presStyleIdx="0" presStyleCnt="0"/>
      <dgm:spPr/>
    </dgm:pt>
    <dgm:pt modelId="{D99F5909-18E9-43AE-93DA-086386DA6CD2}" type="pres">
      <dgm:prSet presAssocID="{AF49B56A-3852-4DBF-BC9C-BEA52940B65F}" presName="arrow" presStyleLbl="alignNode1" presStyleIdx="3" presStyleCnt="4"/>
      <dgm:spPr/>
    </dgm:pt>
    <dgm:pt modelId="{CA3B05C5-8871-4C86-A29C-371647451CF6}" type="pres">
      <dgm:prSet presAssocID="{AF49B56A-3852-4DBF-BC9C-BEA52940B65F}" presName="descendantArrow" presStyleLbl="bgAccFollowNode1" presStyleIdx="3" presStyleCnt="4"/>
      <dgm:spPr/>
    </dgm:pt>
  </dgm:ptLst>
  <dgm:cxnLst>
    <dgm:cxn modelId="{C37B8704-B0FA-4910-82A3-D5454D3B2823}" type="presOf" srcId="{AF49B56A-3852-4DBF-BC9C-BEA52940B65F}" destId="{D99F5909-18E9-43AE-93DA-086386DA6CD2}" srcOrd="1" destOrd="0" presId="urn:microsoft.com/office/officeart/2016/7/layout/VerticalDownArrowProcess"/>
    <dgm:cxn modelId="{145FDC04-12F9-45D9-A88C-4870FB300B4D}" srcId="{AF49B56A-3852-4DBF-BC9C-BEA52940B65F}" destId="{296E5CCF-D745-4E9D-A5B2-5E3D669B414B}" srcOrd="0" destOrd="0" parTransId="{47199815-7B32-48CB-990F-231A9C33F7EA}" sibTransId="{FED8980E-A5D0-4F92-9F51-3B0B6DF84186}"/>
    <dgm:cxn modelId="{22DAA105-494B-4A06-AB35-8556FA59B7D6}" type="presOf" srcId="{98CA101A-0A98-4543-B09F-1F76E2AA5BCF}" destId="{3DAA8B28-F815-4A36-BB36-6BDBF74EE398}" srcOrd="0" destOrd="0" presId="urn:microsoft.com/office/officeart/2016/7/layout/VerticalDownArrowProcess"/>
    <dgm:cxn modelId="{F9CD0611-F7F4-40EE-98A3-63464D06866B}" type="presOf" srcId="{6A0BC362-8D25-4E0C-B544-E0FE4A723E44}" destId="{AF64EBF3-8131-43EA-B994-F5090A93CF7A}" srcOrd="0" destOrd="0" presId="urn:microsoft.com/office/officeart/2016/7/layout/VerticalDownArrowProcess"/>
    <dgm:cxn modelId="{2D39BB27-8F27-4FBB-B062-3E17D79ED172}" type="presOf" srcId="{85C819CD-07F5-473F-B141-8DBC62002187}" destId="{136456FC-2030-439B-A90E-D37076857952}" srcOrd="0" destOrd="0" presId="urn:microsoft.com/office/officeart/2016/7/layout/VerticalDownArrowProcess"/>
    <dgm:cxn modelId="{02AFCF28-5D26-4A0F-9E51-6543804F3E2F}" type="presOf" srcId="{C05E8BDA-68C2-4909-92DD-F3BC760DBBE2}" destId="{5BDCEC24-101A-406E-9D15-8D2515C2F39B}" srcOrd="0" destOrd="0" presId="urn:microsoft.com/office/officeart/2016/7/layout/VerticalDownArrowProcess"/>
    <dgm:cxn modelId="{23AE602A-74C3-4ADE-A658-3B3676A40569}" type="presOf" srcId="{98CA101A-0A98-4543-B09F-1F76E2AA5BCF}" destId="{7B6B4B95-5266-4C28-B8C0-AF0696F80FC5}" srcOrd="1" destOrd="0" presId="urn:microsoft.com/office/officeart/2016/7/layout/VerticalDownArrowProcess"/>
    <dgm:cxn modelId="{EF48B82C-062D-4D3B-A87D-661DFF514F29}" type="presOf" srcId="{74AE284D-005A-457B-A5A5-5B0DD981B721}" destId="{F2D9D972-709A-4320-A3DA-A9080862D0DA}" srcOrd="0" destOrd="0" presId="urn:microsoft.com/office/officeart/2016/7/layout/VerticalDownArrowProcess"/>
    <dgm:cxn modelId="{1AE78736-AD33-472F-A685-D1755E300B26}" srcId="{36F4D83C-0A77-467C-A4AD-CAE209ACD2E9}" destId="{85C819CD-07F5-473F-B141-8DBC62002187}" srcOrd="1" destOrd="0" parTransId="{D937ECF2-245C-4278-B66B-14C13D412609}" sibTransId="{ABD06F71-5B39-4928-BCD9-AA9D7137162E}"/>
    <dgm:cxn modelId="{E5D19C37-D1AB-44A4-8DD3-B6609CDC8067}" srcId="{98CA101A-0A98-4543-B09F-1F76E2AA5BCF}" destId="{C05E8BDA-68C2-4909-92DD-F3BC760DBBE2}" srcOrd="0" destOrd="0" parTransId="{A9A441CC-1D7A-4FB3-8A4C-17A9F252C42A}" sibTransId="{CAAF8B98-45CA-4309-BE22-B7DB885D0B5B}"/>
    <dgm:cxn modelId="{C0A72F63-6D06-4CA8-B265-8150B09463E4}" type="presOf" srcId="{AF49B56A-3852-4DBF-BC9C-BEA52940B65F}" destId="{125F7482-BA92-47A5-B724-D8D39E9F027D}" srcOrd="0" destOrd="0" presId="urn:microsoft.com/office/officeart/2016/7/layout/VerticalDownArrowProcess"/>
    <dgm:cxn modelId="{EB5A8A43-9F47-465C-858C-7843FC1209D2}" type="presOf" srcId="{36F4D83C-0A77-467C-A4AD-CAE209ACD2E9}" destId="{F9C895C9-B885-4504-80A3-82B817F251D4}" srcOrd="0" destOrd="0" presId="urn:microsoft.com/office/officeart/2016/7/layout/VerticalDownArrowProcess"/>
    <dgm:cxn modelId="{6C3D7744-4B14-4081-BD96-C0DC442FCFFB}" srcId="{36F4D83C-0A77-467C-A4AD-CAE209ACD2E9}" destId="{D5B63C3C-5204-4D50-9CC9-209CFFFCD872}" srcOrd="3" destOrd="0" parTransId="{CE709873-71CB-4A87-B82C-4049040D6FFA}" sibTransId="{EE9FA50E-584B-4505-8739-175F3BA91F78}"/>
    <dgm:cxn modelId="{32A4BD4F-E538-434A-B418-0E000972FAA2}" type="presOf" srcId="{D5B63C3C-5204-4D50-9CC9-209CFFFCD872}" destId="{E3F61C1F-E4BE-48DD-AE4D-05CC831FCFE0}" srcOrd="0" destOrd="0" presId="urn:microsoft.com/office/officeart/2016/7/layout/VerticalDownArrowProcess"/>
    <dgm:cxn modelId="{56D8525A-0FF7-4D8C-9BDB-1A3903CEF8C2}" type="presOf" srcId="{85C819CD-07F5-473F-B141-8DBC62002187}" destId="{5D0C5A4A-8E97-4EF2-8738-2FB39FBB27F5}" srcOrd="1" destOrd="0" presId="urn:microsoft.com/office/officeart/2016/7/layout/VerticalDownArrowProcess"/>
    <dgm:cxn modelId="{461B7C7E-FA04-459B-B417-4375AB4124A9}" srcId="{85C819CD-07F5-473F-B141-8DBC62002187}" destId="{6A0BC362-8D25-4E0C-B544-E0FE4A723E44}" srcOrd="0" destOrd="0" parTransId="{889F5020-A824-41C6-BE9E-664800D57D95}" sibTransId="{B8475435-94E0-4C1D-B8A6-CD55832F3537}"/>
    <dgm:cxn modelId="{30088182-2293-40E1-A946-7D61B2165934}" srcId="{36F4D83C-0A77-467C-A4AD-CAE209ACD2E9}" destId="{AF49B56A-3852-4DBF-BC9C-BEA52940B65F}" srcOrd="0" destOrd="0" parTransId="{C9BE80A0-C007-48A2-AFF3-2E02978AA2AC}" sibTransId="{822CD374-9701-4948-B99D-3C62F32F2D25}"/>
    <dgm:cxn modelId="{6F1782CF-EA08-4F21-8C10-743A2B5619E4}" srcId="{D5B63C3C-5204-4D50-9CC9-209CFFFCD872}" destId="{74AE284D-005A-457B-A5A5-5B0DD981B721}" srcOrd="0" destOrd="0" parTransId="{56012BF3-7ABA-4459-9587-864BE179B6AA}" sibTransId="{0B1861BD-4B15-4F7C-9637-67231F4CAE91}"/>
    <dgm:cxn modelId="{533C72D5-5FB1-4FDE-ABCE-B552CF16B0F4}" srcId="{36F4D83C-0A77-467C-A4AD-CAE209ACD2E9}" destId="{98CA101A-0A98-4543-B09F-1F76E2AA5BCF}" srcOrd="2" destOrd="0" parTransId="{A198D18A-68F8-48F0-B690-7C260F179655}" sibTransId="{9950ECF3-4C08-4AB4-B0F2-BD076F6BA4FD}"/>
    <dgm:cxn modelId="{65E8EAEA-9031-4849-B290-2A6BD71DA72D}" type="presOf" srcId="{296E5CCF-D745-4E9D-A5B2-5E3D669B414B}" destId="{CA3B05C5-8871-4C86-A29C-371647451CF6}" srcOrd="0" destOrd="0" presId="urn:microsoft.com/office/officeart/2016/7/layout/VerticalDownArrowProcess"/>
    <dgm:cxn modelId="{0646691D-3CD8-452D-A0B4-3D0C2635EAE8}" type="presParOf" srcId="{F9C895C9-B885-4504-80A3-82B817F251D4}" destId="{4C8A354D-F759-4920-8CC1-C8AE881DFE18}" srcOrd="0" destOrd="0" presId="urn:microsoft.com/office/officeart/2016/7/layout/VerticalDownArrowProcess"/>
    <dgm:cxn modelId="{EBF3DBE6-23B8-4155-A4F5-A3B30D69794D}" type="presParOf" srcId="{4C8A354D-F759-4920-8CC1-C8AE881DFE18}" destId="{E3F61C1F-E4BE-48DD-AE4D-05CC831FCFE0}" srcOrd="0" destOrd="0" presId="urn:microsoft.com/office/officeart/2016/7/layout/VerticalDownArrowProcess"/>
    <dgm:cxn modelId="{1C27C299-679B-4242-8BDA-3001BA47FE3A}" type="presParOf" srcId="{4C8A354D-F759-4920-8CC1-C8AE881DFE18}" destId="{F2D9D972-709A-4320-A3DA-A9080862D0DA}" srcOrd="1" destOrd="0" presId="urn:microsoft.com/office/officeart/2016/7/layout/VerticalDownArrowProcess"/>
    <dgm:cxn modelId="{47FE0815-1307-4DDE-BF26-4070FF5AB854}" type="presParOf" srcId="{F9C895C9-B885-4504-80A3-82B817F251D4}" destId="{3288EE8C-8D57-4D9C-8DA3-62AA22299BEE}" srcOrd="1" destOrd="0" presId="urn:microsoft.com/office/officeart/2016/7/layout/VerticalDownArrowProcess"/>
    <dgm:cxn modelId="{4FE27F9B-A9A7-47C4-AFBE-7E3D44329F25}" type="presParOf" srcId="{F9C895C9-B885-4504-80A3-82B817F251D4}" destId="{A49ACBE4-BB7E-4A0A-AF4A-FD61A6E17610}" srcOrd="2" destOrd="0" presId="urn:microsoft.com/office/officeart/2016/7/layout/VerticalDownArrowProcess"/>
    <dgm:cxn modelId="{793A3B86-77A1-4DA1-B90D-FB181D4D5B4C}" type="presParOf" srcId="{A49ACBE4-BB7E-4A0A-AF4A-FD61A6E17610}" destId="{3DAA8B28-F815-4A36-BB36-6BDBF74EE398}" srcOrd="0" destOrd="0" presId="urn:microsoft.com/office/officeart/2016/7/layout/VerticalDownArrowProcess"/>
    <dgm:cxn modelId="{D3B150AF-5395-46C9-9A9A-F984ECC0B05A}" type="presParOf" srcId="{A49ACBE4-BB7E-4A0A-AF4A-FD61A6E17610}" destId="{7B6B4B95-5266-4C28-B8C0-AF0696F80FC5}" srcOrd="1" destOrd="0" presId="urn:microsoft.com/office/officeart/2016/7/layout/VerticalDownArrowProcess"/>
    <dgm:cxn modelId="{EEF953E0-F4EB-438B-BD91-62E8509890EC}" type="presParOf" srcId="{A49ACBE4-BB7E-4A0A-AF4A-FD61A6E17610}" destId="{5BDCEC24-101A-406E-9D15-8D2515C2F39B}" srcOrd="2" destOrd="0" presId="urn:microsoft.com/office/officeart/2016/7/layout/VerticalDownArrowProcess"/>
    <dgm:cxn modelId="{BCAA21D6-184C-495A-90D2-CE28F877C939}" type="presParOf" srcId="{F9C895C9-B885-4504-80A3-82B817F251D4}" destId="{448A2DEC-7B99-4581-8071-03730E1317CC}" srcOrd="3" destOrd="0" presId="urn:microsoft.com/office/officeart/2016/7/layout/VerticalDownArrowProcess"/>
    <dgm:cxn modelId="{627EB7FA-AFC0-438B-B469-48842F040455}" type="presParOf" srcId="{F9C895C9-B885-4504-80A3-82B817F251D4}" destId="{8779E247-EBC5-48F2-9B39-A1D0AFA8AE39}" srcOrd="4" destOrd="0" presId="urn:microsoft.com/office/officeart/2016/7/layout/VerticalDownArrowProcess"/>
    <dgm:cxn modelId="{4F89FC74-5E86-4D16-BCED-6E5999BD7C25}" type="presParOf" srcId="{8779E247-EBC5-48F2-9B39-A1D0AFA8AE39}" destId="{136456FC-2030-439B-A90E-D37076857952}" srcOrd="0" destOrd="0" presId="urn:microsoft.com/office/officeart/2016/7/layout/VerticalDownArrowProcess"/>
    <dgm:cxn modelId="{A9ACB758-FAD0-4079-94D4-BEA7816BCC5D}" type="presParOf" srcId="{8779E247-EBC5-48F2-9B39-A1D0AFA8AE39}" destId="{5D0C5A4A-8E97-4EF2-8738-2FB39FBB27F5}" srcOrd="1" destOrd="0" presId="urn:microsoft.com/office/officeart/2016/7/layout/VerticalDownArrowProcess"/>
    <dgm:cxn modelId="{5E35B5C9-2A38-4D74-9D99-734752E33C47}" type="presParOf" srcId="{8779E247-EBC5-48F2-9B39-A1D0AFA8AE39}" destId="{AF64EBF3-8131-43EA-B994-F5090A93CF7A}" srcOrd="2" destOrd="0" presId="urn:microsoft.com/office/officeart/2016/7/layout/VerticalDownArrowProcess"/>
    <dgm:cxn modelId="{6926CAA0-35E9-49B3-877F-E47FA4C4C768}" type="presParOf" srcId="{F9C895C9-B885-4504-80A3-82B817F251D4}" destId="{77D57B9C-ECB1-490B-B0BA-40604803FDB5}" srcOrd="5" destOrd="0" presId="urn:microsoft.com/office/officeart/2016/7/layout/VerticalDownArrowProcess"/>
    <dgm:cxn modelId="{F8BFDC4E-E79D-4E45-A735-4324377CB7D5}" type="presParOf" srcId="{F9C895C9-B885-4504-80A3-82B817F251D4}" destId="{568B8603-5688-4734-81C3-BEC71463ADDE}" srcOrd="6" destOrd="0" presId="urn:microsoft.com/office/officeart/2016/7/layout/VerticalDownArrowProcess"/>
    <dgm:cxn modelId="{C0313F15-4D94-44C3-AB2A-284466C6832F}" type="presParOf" srcId="{568B8603-5688-4734-81C3-BEC71463ADDE}" destId="{125F7482-BA92-47A5-B724-D8D39E9F027D}" srcOrd="0" destOrd="0" presId="urn:microsoft.com/office/officeart/2016/7/layout/VerticalDownArrowProcess"/>
    <dgm:cxn modelId="{2942AF3C-4055-4A4A-956F-8C84DE8E43A4}" type="presParOf" srcId="{568B8603-5688-4734-81C3-BEC71463ADDE}" destId="{D99F5909-18E9-43AE-93DA-086386DA6CD2}" srcOrd="1" destOrd="0" presId="urn:microsoft.com/office/officeart/2016/7/layout/VerticalDownArrowProcess"/>
    <dgm:cxn modelId="{4D35BAC8-F10C-4FCC-89BC-C375B73A90AF}" type="presParOf" srcId="{568B8603-5688-4734-81C3-BEC71463ADDE}" destId="{CA3B05C5-8871-4C86-A29C-371647451CF6}"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F4D83C-0A77-467C-A4AD-CAE209ACD2E9}" type="doc">
      <dgm:prSet loTypeId="urn:microsoft.com/office/officeart/2016/7/layout/VerticalDownArrowProcess" loCatId="process" qsTypeId="urn:microsoft.com/office/officeart/2005/8/quickstyle/simple2" qsCatId="simple" csTypeId="urn:microsoft.com/office/officeart/2005/8/colors/accent2_2" csCatId="accent2" phldr="1"/>
      <dgm:spPr/>
      <dgm:t>
        <a:bodyPr/>
        <a:lstStyle/>
        <a:p>
          <a:endParaRPr lang="en-US"/>
        </a:p>
      </dgm:t>
    </dgm:pt>
    <dgm:pt modelId="{D5B63C3C-5204-4D50-9CC9-209CFFFCD872}">
      <dgm:prSet/>
      <dgm:spPr/>
      <dgm:t>
        <a:bodyPr/>
        <a:lstStyle/>
        <a:p>
          <a:r>
            <a:rPr lang="en-US" dirty="0"/>
            <a:t>Evaluate</a:t>
          </a:r>
        </a:p>
      </dgm:t>
    </dgm:pt>
    <dgm:pt modelId="{CE709873-71CB-4A87-B82C-4049040D6FFA}" type="parTrans" cxnId="{6C3D7744-4B14-4081-BD96-C0DC442FCFFB}">
      <dgm:prSet/>
      <dgm:spPr/>
      <dgm:t>
        <a:bodyPr/>
        <a:lstStyle/>
        <a:p>
          <a:endParaRPr lang="en-US"/>
        </a:p>
      </dgm:t>
    </dgm:pt>
    <dgm:pt modelId="{EE9FA50E-584B-4505-8739-175F3BA91F78}" type="sibTrans" cxnId="{6C3D7744-4B14-4081-BD96-C0DC442FCFFB}">
      <dgm:prSet/>
      <dgm:spPr/>
      <dgm:t>
        <a:bodyPr/>
        <a:lstStyle/>
        <a:p>
          <a:endParaRPr lang="en-US"/>
        </a:p>
      </dgm:t>
    </dgm:pt>
    <dgm:pt modelId="{74AE284D-005A-457B-A5A5-5B0DD981B721}">
      <dgm:prSet custT="1"/>
      <dgm:spPr/>
      <dgm:t>
        <a:bodyPr/>
        <a:lstStyle/>
        <a:p>
          <a:r>
            <a:rPr lang="en-US" sz="2000" b="0" dirty="0">
              <a:latin typeface="Calibri Light" panose="020F0302020204030204" pitchFamily="34" charset="0"/>
            </a:rPr>
            <a:t>Evaluate the differences between the standard ACMG guidelines and other variant classification methods (e.g. </a:t>
          </a:r>
          <a:r>
            <a:rPr lang="en-US" sz="2000" b="0" dirty="0" err="1">
              <a:latin typeface="Calibri Light" panose="020F0302020204030204" pitchFamily="34" charset="0"/>
            </a:rPr>
            <a:t>Sherloc</a:t>
          </a:r>
          <a:r>
            <a:rPr lang="en-US" sz="2000" b="0" dirty="0">
              <a:latin typeface="Calibri Light" panose="020F0302020204030204" pitchFamily="34" charset="0"/>
            </a:rPr>
            <a:t>, </a:t>
          </a:r>
          <a:r>
            <a:rPr lang="en-US" sz="2000" b="0" dirty="0" err="1">
              <a:latin typeface="Calibri Light" panose="020F0302020204030204" pitchFamily="34" charset="0"/>
            </a:rPr>
            <a:t>ClinGen</a:t>
          </a:r>
          <a:r>
            <a:rPr lang="en-US" sz="2000" b="0" dirty="0">
              <a:latin typeface="Calibri Light" panose="020F0302020204030204" pitchFamily="34" charset="0"/>
            </a:rPr>
            <a:t> Expert Panels)</a:t>
          </a:r>
          <a:endParaRPr lang="en-US" sz="2000" b="0" dirty="0">
            <a:latin typeface="Calibri Light" panose="020F0302020204030204" pitchFamily="34" charset="0"/>
            <a:cs typeface="Calibri Light" panose="020F0302020204030204" pitchFamily="34" charset="0"/>
          </a:endParaRPr>
        </a:p>
      </dgm:t>
    </dgm:pt>
    <dgm:pt modelId="{56012BF3-7ABA-4459-9587-864BE179B6AA}" type="parTrans" cxnId="{6F1782CF-EA08-4F21-8C10-743A2B5619E4}">
      <dgm:prSet/>
      <dgm:spPr/>
      <dgm:t>
        <a:bodyPr/>
        <a:lstStyle/>
        <a:p>
          <a:endParaRPr lang="en-US"/>
        </a:p>
      </dgm:t>
    </dgm:pt>
    <dgm:pt modelId="{0B1861BD-4B15-4F7C-9637-67231F4CAE91}" type="sibTrans" cxnId="{6F1782CF-EA08-4F21-8C10-743A2B5619E4}">
      <dgm:prSet/>
      <dgm:spPr/>
      <dgm:t>
        <a:bodyPr/>
        <a:lstStyle/>
        <a:p>
          <a:endParaRPr lang="en-US"/>
        </a:p>
      </dgm:t>
    </dgm:pt>
    <dgm:pt modelId="{AF49B56A-3852-4DBF-BC9C-BEA52940B65F}">
      <dgm:prSet/>
      <dgm:spPr/>
      <dgm:t>
        <a:bodyPr/>
        <a:lstStyle/>
        <a:p>
          <a:r>
            <a:rPr lang="en-US" b="1" dirty="0"/>
            <a:t>Examine</a:t>
          </a:r>
        </a:p>
      </dgm:t>
    </dgm:pt>
    <dgm:pt modelId="{C9BE80A0-C007-48A2-AFF3-2E02978AA2AC}" type="parTrans" cxnId="{30088182-2293-40E1-A946-7D61B2165934}">
      <dgm:prSet/>
      <dgm:spPr/>
      <dgm:t>
        <a:bodyPr/>
        <a:lstStyle/>
        <a:p>
          <a:endParaRPr lang="en-US"/>
        </a:p>
      </dgm:t>
    </dgm:pt>
    <dgm:pt modelId="{822CD374-9701-4948-B99D-3C62F32F2D25}" type="sibTrans" cxnId="{30088182-2293-40E1-A946-7D61B2165934}">
      <dgm:prSet/>
      <dgm:spPr/>
      <dgm:t>
        <a:bodyPr/>
        <a:lstStyle/>
        <a:p>
          <a:endParaRPr lang="en-US"/>
        </a:p>
      </dgm:t>
    </dgm:pt>
    <dgm:pt modelId="{296E5CCF-D745-4E9D-A5B2-5E3D669B414B}">
      <dgm:prSet custT="1"/>
      <dgm:spPr/>
      <dgm:t>
        <a:bodyPr/>
        <a:lstStyle/>
        <a:p>
          <a:r>
            <a:rPr lang="en-US" sz="2000" b="1" dirty="0">
              <a:latin typeface="Calibri Light" panose="020F0302020204030204" pitchFamily="34" charset="0"/>
            </a:rPr>
            <a:t>Examine the methodology of the 2015 ACMG Sequence Interpretation Guidelines</a:t>
          </a:r>
          <a:endParaRPr lang="en-US" sz="2000" b="1" dirty="0"/>
        </a:p>
      </dgm:t>
    </dgm:pt>
    <dgm:pt modelId="{47199815-7B32-48CB-990F-231A9C33F7EA}" type="parTrans" cxnId="{145FDC04-12F9-45D9-A88C-4870FB300B4D}">
      <dgm:prSet/>
      <dgm:spPr/>
      <dgm:t>
        <a:bodyPr/>
        <a:lstStyle/>
        <a:p>
          <a:endParaRPr lang="en-US"/>
        </a:p>
      </dgm:t>
    </dgm:pt>
    <dgm:pt modelId="{FED8980E-A5D0-4F92-9F51-3B0B6DF84186}" type="sibTrans" cxnId="{145FDC04-12F9-45D9-A88C-4870FB300B4D}">
      <dgm:prSet/>
      <dgm:spPr/>
      <dgm:t>
        <a:bodyPr/>
        <a:lstStyle/>
        <a:p>
          <a:endParaRPr lang="en-US"/>
        </a:p>
      </dgm:t>
    </dgm:pt>
    <dgm:pt modelId="{85C819CD-07F5-473F-B141-8DBC62002187}">
      <dgm:prSet/>
      <dgm:spPr/>
      <dgm:t>
        <a:bodyPr/>
        <a:lstStyle/>
        <a:p>
          <a:r>
            <a:rPr lang="en-US" dirty="0"/>
            <a:t>Apply</a:t>
          </a:r>
        </a:p>
      </dgm:t>
    </dgm:pt>
    <dgm:pt modelId="{D937ECF2-245C-4278-B66B-14C13D412609}" type="parTrans" cxnId="{1AE78736-AD33-472F-A685-D1755E300B26}">
      <dgm:prSet/>
      <dgm:spPr/>
      <dgm:t>
        <a:bodyPr/>
        <a:lstStyle/>
        <a:p>
          <a:endParaRPr lang="en-US"/>
        </a:p>
      </dgm:t>
    </dgm:pt>
    <dgm:pt modelId="{ABD06F71-5B39-4928-BCD9-AA9D7137162E}" type="sibTrans" cxnId="{1AE78736-AD33-472F-A685-D1755E300B26}">
      <dgm:prSet/>
      <dgm:spPr/>
      <dgm:t>
        <a:bodyPr/>
        <a:lstStyle/>
        <a:p>
          <a:endParaRPr lang="en-US"/>
        </a:p>
      </dgm:t>
    </dgm:pt>
    <dgm:pt modelId="{6A0BC362-8D25-4E0C-B544-E0FE4A723E44}">
      <dgm:prSet custT="1"/>
      <dgm:spPr/>
      <dgm:t>
        <a:bodyPr/>
        <a:lstStyle/>
        <a:p>
          <a:r>
            <a:rPr lang="en-US" sz="2000" b="0" dirty="0">
              <a:latin typeface="Calibri Light" panose="020F0302020204030204" pitchFamily="34" charset="0"/>
            </a:rPr>
            <a:t>Apply the 2015 ACMG guidelines to data points to determine a variant classification</a:t>
          </a:r>
          <a:endParaRPr lang="en-US" sz="2000" b="0" dirty="0"/>
        </a:p>
      </dgm:t>
    </dgm:pt>
    <dgm:pt modelId="{889F5020-A824-41C6-BE9E-664800D57D95}" type="parTrans" cxnId="{461B7C7E-FA04-459B-B417-4375AB4124A9}">
      <dgm:prSet/>
      <dgm:spPr/>
      <dgm:t>
        <a:bodyPr/>
        <a:lstStyle/>
        <a:p>
          <a:endParaRPr lang="en-US"/>
        </a:p>
      </dgm:t>
    </dgm:pt>
    <dgm:pt modelId="{B8475435-94E0-4C1D-B8A6-CD55832F3537}" type="sibTrans" cxnId="{461B7C7E-FA04-459B-B417-4375AB4124A9}">
      <dgm:prSet/>
      <dgm:spPr/>
      <dgm:t>
        <a:bodyPr/>
        <a:lstStyle/>
        <a:p>
          <a:endParaRPr lang="en-US"/>
        </a:p>
      </dgm:t>
    </dgm:pt>
    <dgm:pt modelId="{98CA101A-0A98-4543-B09F-1F76E2AA5BCF}">
      <dgm:prSet/>
      <dgm:spPr/>
      <dgm:t>
        <a:bodyPr/>
        <a:lstStyle/>
        <a:p>
          <a:r>
            <a:rPr lang="en-US" dirty="0"/>
            <a:t>Construct</a:t>
          </a:r>
        </a:p>
      </dgm:t>
    </dgm:pt>
    <dgm:pt modelId="{A198D18A-68F8-48F0-B690-7C260F179655}" type="parTrans" cxnId="{533C72D5-5FB1-4FDE-ABCE-B552CF16B0F4}">
      <dgm:prSet/>
      <dgm:spPr/>
      <dgm:t>
        <a:bodyPr/>
        <a:lstStyle/>
        <a:p>
          <a:endParaRPr lang="en-US"/>
        </a:p>
      </dgm:t>
    </dgm:pt>
    <dgm:pt modelId="{9950ECF3-4C08-4AB4-B0F2-BD076F6BA4FD}" type="sibTrans" cxnId="{533C72D5-5FB1-4FDE-ABCE-B552CF16B0F4}">
      <dgm:prSet/>
      <dgm:spPr/>
      <dgm:t>
        <a:bodyPr/>
        <a:lstStyle/>
        <a:p>
          <a:endParaRPr lang="en-US"/>
        </a:p>
      </dgm:t>
    </dgm:pt>
    <dgm:pt modelId="{C05E8BDA-68C2-4909-92DD-F3BC760DBBE2}">
      <dgm:prSet custT="1"/>
      <dgm:spPr/>
      <dgm:t>
        <a:bodyPr/>
        <a:lstStyle/>
        <a:p>
          <a:r>
            <a:rPr lang="en-US" sz="2000" b="0" dirty="0">
              <a:latin typeface="Calibri Light" panose="020F0302020204030204" pitchFamily="34" charset="0"/>
              <a:cs typeface="Calibri Light" panose="020F0302020204030204" pitchFamily="34" charset="0"/>
            </a:rPr>
            <a:t>Construct variant interpretations from sample cases</a:t>
          </a:r>
          <a:endParaRPr lang="en-US" sz="2000" b="0" dirty="0"/>
        </a:p>
      </dgm:t>
    </dgm:pt>
    <dgm:pt modelId="{A9A441CC-1D7A-4FB3-8A4C-17A9F252C42A}" type="parTrans" cxnId="{E5D19C37-D1AB-44A4-8DD3-B6609CDC8067}">
      <dgm:prSet/>
      <dgm:spPr/>
      <dgm:t>
        <a:bodyPr/>
        <a:lstStyle/>
        <a:p>
          <a:endParaRPr lang="en-US"/>
        </a:p>
      </dgm:t>
    </dgm:pt>
    <dgm:pt modelId="{CAAF8B98-45CA-4309-BE22-B7DB885D0B5B}" type="sibTrans" cxnId="{E5D19C37-D1AB-44A4-8DD3-B6609CDC8067}">
      <dgm:prSet/>
      <dgm:spPr/>
      <dgm:t>
        <a:bodyPr/>
        <a:lstStyle/>
        <a:p>
          <a:endParaRPr lang="en-US"/>
        </a:p>
      </dgm:t>
    </dgm:pt>
    <dgm:pt modelId="{F9C895C9-B885-4504-80A3-82B817F251D4}" type="pres">
      <dgm:prSet presAssocID="{36F4D83C-0A77-467C-A4AD-CAE209ACD2E9}" presName="Name0" presStyleCnt="0">
        <dgm:presLayoutVars>
          <dgm:dir/>
          <dgm:animLvl val="lvl"/>
          <dgm:resizeHandles val="exact"/>
        </dgm:presLayoutVars>
      </dgm:prSet>
      <dgm:spPr/>
    </dgm:pt>
    <dgm:pt modelId="{4C8A354D-F759-4920-8CC1-C8AE881DFE18}" type="pres">
      <dgm:prSet presAssocID="{D5B63C3C-5204-4D50-9CC9-209CFFFCD872}" presName="boxAndChildren" presStyleCnt="0"/>
      <dgm:spPr/>
    </dgm:pt>
    <dgm:pt modelId="{E3F61C1F-E4BE-48DD-AE4D-05CC831FCFE0}" type="pres">
      <dgm:prSet presAssocID="{D5B63C3C-5204-4D50-9CC9-209CFFFCD872}" presName="parentTextBox" presStyleLbl="alignNode1" presStyleIdx="0" presStyleCnt="4"/>
      <dgm:spPr/>
    </dgm:pt>
    <dgm:pt modelId="{F2D9D972-709A-4320-A3DA-A9080862D0DA}" type="pres">
      <dgm:prSet presAssocID="{D5B63C3C-5204-4D50-9CC9-209CFFFCD872}" presName="descendantBox" presStyleLbl="bgAccFollowNode1" presStyleIdx="0" presStyleCnt="4"/>
      <dgm:spPr/>
    </dgm:pt>
    <dgm:pt modelId="{3288EE8C-8D57-4D9C-8DA3-62AA22299BEE}" type="pres">
      <dgm:prSet presAssocID="{9950ECF3-4C08-4AB4-B0F2-BD076F6BA4FD}" presName="sp" presStyleCnt="0"/>
      <dgm:spPr/>
    </dgm:pt>
    <dgm:pt modelId="{A49ACBE4-BB7E-4A0A-AF4A-FD61A6E17610}" type="pres">
      <dgm:prSet presAssocID="{98CA101A-0A98-4543-B09F-1F76E2AA5BCF}" presName="arrowAndChildren" presStyleCnt="0"/>
      <dgm:spPr/>
    </dgm:pt>
    <dgm:pt modelId="{3DAA8B28-F815-4A36-BB36-6BDBF74EE398}" type="pres">
      <dgm:prSet presAssocID="{98CA101A-0A98-4543-B09F-1F76E2AA5BCF}" presName="parentTextArrow" presStyleLbl="node1" presStyleIdx="0" presStyleCnt="0"/>
      <dgm:spPr/>
    </dgm:pt>
    <dgm:pt modelId="{7B6B4B95-5266-4C28-B8C0-AF0696F80FC5}" type="pres">
      <dgm:prSet presAssocID="{98CA101A-0A98-4543-B09F-1F76E2AA5BCF}" presName="arrow" presStyleLbl="alignNode1" presStyleIdx="1" presStyleCnt="4"/>
      <dgm:spPr/>
    </dgm:pt>
    <dgm:pt modelId="{5BDCEC24-101A-406E-9D15-8D2515C2F39B}" type="pres">
      <dgm:prSet presAssocID="{98CA101A-0A98-4543-B09F-1F76E2AA5BCF}" presName="descendantArrow" presStyleLbl="bgAccFollowNode1" presStyleIdx="1" presStyleCnt="4"/>
      <dgm:spPr/>
    </dgm:pt>
    <dgm:pt modelId="{448A2DEC-7B99-4581-8071-03730E1317CC}" type="pres">
      <dgm:prSet presAssocID="{ABD06F71-5B39-4928-BCD9-AA9D7137162E}" presName="sp" presStyleCnt="0"/>
      <dgm:spPr/>
    </dgm:pt>
    <dgm:pt modelId="{8779E247-EBC5-48F2-9B39-A1D0AFA8AE39}" type="pres">
      <dgm:prSet presAssocID="{85C819CD-07F5-473F-B141-8DBC62002187}" presName="arrowAndChildren" presStyleCnt="0"/>
      <dgm:spPr/>
    </dgm:pt>
    <dgm:pt modelId="{136456FC-2030-439B-A90E-D37076857952}" type="pres">
      <dgm:prSet presAssocID="{85C819CD-07F5-473F-B141-8DBC62002187}" presName="parentTextArrow" presStyleLbl="node1" presStyleIdx="0" presStyleCnt="0"/>
      <dgm:spPr/>
    </dgm:pt>
    <dgm:pt modelId="{5D0C5A4A-8E97-4EF2-8738-2FB39FBB27F5}" type="pres">
      <dgm:prSet presAssocID="{85C819CD-07F5-473F-B141-8DBC62002187}" presName="arrow" presStyleLbl="alignNode1" presStyleIdx="2" presStyleCnt="4"/>
      <dgm:spPr/>
    </dgm:pt>
    <dgm:pt modelId="{AF64EBF3-8131-43EA-B994-F5090A93CF7A}" type="pres">
      <dgm:prSet presAssocID="{85C819CD-07F5-473F-B141-8DBC62002187}" presName="descendantArrow" presStyleLbl="bgAccFollowNode1" presStyleIdx="2" presStyleCnt="4"/>
      <dgm:spPr/>
    </dgm:pt>
    <dgm:pt modelId="{77D57B9C-ECB1-490B-B0BA-40604803FDB5}" type="pres">
      <dgm:prSet presAssocID="{822CD374-9701-4948-B99D-3C62F32F2D25}" presName="sp" presStyleCnt="0"/>
      <dgm:spPr/>
    </dgm:pt>
    <dgm:pt modelId="{568B8603-5688-4734-81C3-BEC71463ADDE}" type="pres">
      <dgm:prSet presAssocID="{AF49B56A-3852-4DBF-BC9C-BEA52940B65F}" presName="arrowAndChildren" presStyleCnt="0"/>
      <dgm:spPr/>
    </dgm:pt>
    <dgm:pt modelId="{125F7482-BA92-47A5-B724-D8D39E9F027D}" type="pres">
      <dgm:prSet presAssocID="{AF49B56A-3852-4DBF-BC9C-BEA52940B65F}" presName="parentTextArrow" presStyleLbl="node1" presStyleIdx="0" presStyleCnt="0"/>
      <dgm:spPr/>
    </dgm:pt>
    <dgm:pt modelId="{D99F5909-18E9-43AE-93DA-086386DA6CD2}" type="pres">
      <dgm:prSet presAssocID="{AF49B56A-3852-4DBF-BC9C-BEA52940B65F}" presName="arrow" presStyleLbl="alignNode1" presStyleIdx="3" presStyleCnt="4"/>
      <dgm:spPr/>
    </dgm:pt>
    <dgm:pt modelId="{CA3B05C5-8871-4C86-A29C-371647451CF6}" type="pres">
      <dgm:prSet presAssocID="{AF49B56A-3852-4DBF-BC9C-BEA52940B65F}" presName="descendantArrow" presStyleLbl="bgAccFollowNode1" presStyleIdx="3" presStyleCnt="4"/>
      <dgm:spPr/>
    </dgm:pt>
  </dgm:ptLst>
  <dgm:cxnLst>
    <dgm:cxn modelId="{C37B8704-B0FA-4910-82A3-D5454D3B2823}" type="presOf" srcId="{AF49B56A-3852-4DBF-BC9C-BEA52940B65F}" destId="{D99F5909-18E9-43AE-93DA-086386DA6CD2}" srcOrd="1" destOrd="0" presId="urn:microsoft.com/office/officeart/2016/7/layout/VerticalDownArrowProcess"/>
    <dgm:cxn modelId="{145FDC04-12F9-45D9-A88C-4870FB300B4D}" srcId="{AF49B56A-3852-4DBF-BC9C-BEA52940B65F}" destId="{296E5CCF-D745-4E9D-A5B2-5E3D669B414B}" srcOrd="0" destOrd="0" parTransId="{47199815-7B32-48CB-990F-231A9C33F7EA}" sibTransId="{FED8980E-A5D0-4F92-9F51-3B0B6DF84186}"/>
    <dgm:cxn modelId="{22DAA105-494B-4A06-AB35-8556FA59B7D6}" type="presOf" srcId="{98CA101A-0A98-4543-B09F-1F76E2AA5BCF}" destId="{3DAA8B28-F815-4A36-BB36-6BDBF74EE398}" srcOrd="0" destOrd="0" presId="urn:microsoft.com/office/officeart/2016/7/layout/VerticalDownArrowProcess"/>
    <dgm:cxn modelId="{F9CD0611-F7F4-40EE-98A3-63464D06866B}" type="presOf" srcId="{6A0BC362-8D25-4E0C-B544-E0FE4A723E44}" destId="{AF64EBF3-8131-43EA-B994-F5090A93CF7A}" srcOrd="0" destOrd="0" presId="urn:microsoft.com/office/officeart/2016/7/layout/VerticalDownArrowProcess"/>
    <dgm:cxn modelId="{2D39BB27-8F27-4FBB-B062-3E17D79ED172}" type="presOf" srcId="{85C819CD-07F5-473F-B141-8DBC62002187}" destId="{136456FC-2030-439B-A90E-D37076857952}" srcOrd="0" destOrd="0" presId="urn:microsoft.com/office/officeart/2016/7/layout/VerticalDownArrowProcess"/>
    <dgm:cxn modelId="{02AFCF28-5D26-4A0F-9E51-6543804F3E2F}" type="presOf" srcId="{C05E8BDA-68C2-4909-92DD-F3BC760DBBE2}" destId="{5BDCEC24-101A-406E-9D15-8D2515C2F39B}" srcOrd="0" destOrd="0" presId="urn:microsoft.com/office/officeart/2016/7/layout/VerticalDownArrowProcess"/>
    <dgm:cxn modelId="{23AE602A-74C3-4ADE-A658-3B3676A40569}" type="presOf" srcId="{98CA101A-0A98-4543-B09F-1F76E2AA5BCF}" destId="{7B6B4B95-5266-4C28-B8C0-AF0696F80FC5}" srcOrd="1" destOrd="0" presId="urn:microsoft.com/office/officeart/2016/7/layout/VerticalDownArrowProcess"/>
    <dgm:cxn modelId="{EF48B82C-062D-4D3B-A87D-661DFF514F29}" type="presOf" srcId="{74AE284D-005A-457B-A5A5-5B0DD981B721}" destId="{F2D9D972-709A-4320-A3DA-A9080862D0DA}" srcOrd="0" destOrd="0" presId="urn:microsoft.com/office/officeart/2016/7/layout/VerticalDownArrowProcess"/>
    <dgm:cxn modelId="{1AE78736-AD33-472F-A685-D1755E300B26}" srcId="{36F4D83C-0A77-467C-A4AD-CAE209ACD2E9}" destId="{85C819CD-07F5-473F-B141-8DBC62002187}" srcOrd="1" destOrd="0" parTransId="{D937ECF2-245C-4278-B66B-14C13D412609}" sibTransId="{ABD06F71-5B39-4928-BCD9-AA9D7137162E}"/>
    <dgm:cxn modelId="{E5D19C37-D1AB-44A4-8DD3-B6609CDC8067}" srcId="{98CA101A-0A98-4543-B09F-1F76E2AA5BCF}" destId="{C05E8BDA-68C2-4909-92DD-F3BC760DBBE2}" srcOrd="0" destOrd="0" parTransId="{A9A441CC-1D7A-4FB3-8A4C-17A9F252C42A}" sibTransId="{CAAF8B98-45CA-4309-BE22-B7DB885D0B5B}"/>
    <dgm:cxn modelId="{C0A72F63-6D06-4CA8-B265-8150B09463E4}" type="presOf" srcId="{AF49B56A-3852-4DBF-BC9C-BEA52940B65F}" destId="{125F7482-BA92-47A5-B724-D8D39E9F027D}" srcOrd="0" destOrd="0" presId="urn:microsoft.com/office/officeart/2016/7/layout/VerticalDownArrowProcess"/>
    <dgm:cxn modelId="{EB5A8A43-9F47-465C-858C-7843FC1209D2}" type="presOf" srcId="{36F4D83C-0A77-467C-A4AD-CAE209ACD2E9}" destId="{F9C895C9-B885-4504-80A3-82B817F251D4}" srcOrd="0" destOrd="0" presId="urn:microsoft.com/office/officeart/2016/7/layout/VerticalDownArrowProcess"/>
    <dgm:cxn modelId="{6C3D7744-4B14-4081-BD96-C0DC442FCFFB}" srcId="{36F4D83C-0A77-467C-A4AD-CAE209ACD2E9}" destId="{D5B63C3C-5204-4D50-9CC9-209CFFFCD872}" srcOrd="3" destOrd="0" parTransId="{CE709873-71CB-4A87-B82C-4049040D6FFA}" sibTransId="{EE9FA50E-584B-4505-8739-175F3BA91F78}"/>
    <dgm:cxn modelId="{32A4BD4F-E538-434A-B418-0E000972FAA2}" type="presOf" srcId="{D5B63C3C-5204-4D50-9CC9-209CFFFCD872}" destId="{E3F61C1F-E4BE-48DD-AE4D-05CC831FCFE0}" srcOrd="0" destOrd="0" presId="urn:microsoft.com/office/officeart/2016/7/layout/VerticalDownArrowProcess"/>
    <dgm:cxn modelId="{56D8525A-0FF7-4D8C-9BDB-1A3903CEF8C2}" type="presOf" srcId="{85C819CD-07F5-473F-B141-8DBC62002187}" destId="{5D0C5A4A-8E97-4EF2-8738-2FB39FBB27F5}" srcOrd="1" destOrd="0" presId="urn:microsoft.com/office/officeart/2016/7/layout/VerticalDownArrowProcess"/>
    <dgm:cxn modelId="{461B7C7E-FA04-459B-B417-4375AB4124A9}" srcId="{85C819CD-07F5-473F-B141-8DBC62002187}" destId="{6A0BC362-8D25-4E0C-B544-E0FE4A723E44}" srcOrd="0" destOrd="0" parTransId="{889F5020-A824-41C6-BE9E-664800D57D95}" sibTransId="{B8475435-94E0-4C1D-B8A6-CD55832F3537}"/>
    <dgm:cxn modelId="{30088182-2293-40E1-A946-7D61B2165934}" srcId="{36F4D83C-0A77-467C-A4AD-CAE209ACD2E9}" destId="{AF49B56A-3852-4DBF-BC9C-BEA52940B65F}" srcOrd="0" destOrd="0" parTransId="{C9BE80A0-C007-48A2-AFF3-2E02978AA2AC}" sibTransId="{822CD374-9701-4948-B99D-3C62F32F2D25}"/>
    <dgm:cxn modelId="{6F1782CF-EA08-4F21-8C10-743A2B5619E4}" srcId="{D5B63C3C-5204-4D50-9CC9-209CFFFCD872}" destId="{74AE284D-005A-457B-A5A5-5B0DD981B721}" srcOrd="0" destOrd="0" parTransId="{56012BF3-7ABA-4459-9587-864BE179B6AA}" sibTransId="{0B1861BD-4B15-4F7C-9637-67231F4CAE91}"/>
    <dgm:cxn modelId="{533C72D5-5FB1-4FDE-ABCE-B552CF16B0F4}" srcId="{36F4D83C-0A77-467C-A4AD-CAE209ACD2E9}" destId="{98CA101A-0A98-4543-B09F-1F76E2AA5BCF}" srcOrd="2" destOrd="0" parTransId="{A198D18A-68F8-48F0-B690-7C260F179655}" sibTransId="{9950ECF3-4C08-4AB4-B0F2-BD076F6BA4FD}"/>
    <dgm:cxn modelId="{65E8EAEA-9031-4849-B290-2A6BD71DA72D}" type="presOf" srcId="{296E5CCF-D745-4E9D-A5B2-5E3D669B414B}" destId="{CA3B05C5-8871-4C86-A29C-371647451CF6}" srcOrd="0" destOrd="0" presId="urn:microsoft.com/office/officeart/2016/7/layout/VerticalDownArrowProcess"/>
    <dgm:cxn modelId="{0646691D-3CD8-452D-A0B4-3D0C2635EAE8}" type="presParOf" srcId="{F9C895C9-B885-4504-80A3-82B817F251D4}" destId="{4C8A354D-F759-4920-8CC1-C8AE881DFE18}" srcOrd="0" destOrd="0" presId="urn:microsoft.com/office/officeart/2016/7/layout/VerticalDownArrowProcess"/>
    <dgm:cxn modelId="{EBF3DBE6-23B8-4155-A4F5-A3B30D69794D}" type="presParOf" srcId="{4C8A354D-F759-4920-8CC1-C8AE881DFE18}" destId="{E3F61C1F-E4BE-48DD-AE4D-05CC831FCFE0}" srcOrd="0" destOrd="0" presId="urn:microsoft.com/office/officeart/2016/7/layout/VerticalDownArrowProcess"/>
    <dgm:cxn modelId="{1C27C299-679B-4242-8BDA-3001BA47FE3A}" type="presParOf" srcId="{4C8A354D-F759-4920-8CC1-C8AE881DFE18}" destId="{F2D9D972-709A-4320-A3DA-A9080862D0DA}" srcOrd="1" destOrd="0" presId="urn:microsoft.com/office/officeart/2016/7/layout/VerticalDownArrowProcess"/>
    <dgm:cxn modelId="{47FE0815-1307-4DDE-BF26-4070FF5AB854}" type="presParOf" srcId="{F9C895C9-B885-4504-80A3-82B817F251D4}" destId="{3288EE8C-8D57-4D9C-8DA3-62AA22299BEE}" srcOrd="1" destOrd="0" presId="urn:microsoft.com/office/officeart/2016/7/layout/VerticalDownArrowProcess"/>
    <dgm:cxn modelId="{4FE27F9B-A9A7-47C4-AFBE-7E3D44329F25}" type="presParOf" srcId="{F9C895C9-B885-4504-80A3-82B817F251D4}" destId="{A49ACBE4-BB7E-4A0A-AF4A-FD61A6E17610}" srcOrd="2" destOrd="0" presId="urn:microsoft.com/office/officeart/2016/7/layout/VerticalDownArrowProcess"/>
    <dgm:cxn modelId="{793A3B86-77A1-4DA1-B90D-FB181D4D5B4C}" type="presParOf" srcId="{A49ACBE4-BB7E-4A0A-AF4A-FD61A6E17610}" destId="{3DAA8B28-F815-4A36-BB36-6BDBF74EE398}" srcOrd="0" destOrd="0" presId="urn:microsoft.com/office/officeart/2016/7/layout/VerticalDownArrowProcess"/>
    <dgm:cxn modelId="{D3B150AF-5395-46C9-9A9A-F984ECC0B05A}" type="presParOf" srcId="{A49ACBE4-BB7E-4A0A-AF4A-FD61A6E17610}" destId="{7B6B4B95-5266-4C28-B8C0-AF0696F80FC5}" srcOrd="1" destOrd="0" presId="urn:microsoft.com/office/officeart/2016/7/layout/VerticalDownArrowProcess"/>
    <dgm:cxn modelId="{EEF953E0-F4EB-438B-BD91-62E8509890EC}" type="presParOf" srcId="{A49ACBE4-BB7E-4A0A-AF4A-FD61A6E17610}" destId="{5BDCEC24-101A-406E-9D15-8D2515C2F39B}" srcOrd="2" destOrd="0" presId="urn:microsoft.com/office/officeart/2016/7/layout/VerticalDownArrowProcess"/>
    <dgm:cxn modelId="{BCAA21D6-184C-495A-90D2-CE28F877C939}" type="presParOf" srcId="{F9C895C9-B885-4504-80A3-82B817F251D4}" destId="{448A2DEC-7B99-4581-8071-03730E1317CC}" srcOrd="3" destOrd="0" presId="urn:microsoft.com/office/officeart/2016/7/layout/VerticalDownArrowProcess"/>
    <dgm:cxn modelId="{627EB7FA-AFC0-438B-B469-48842F040455}" type="presParOf" srcId="{F9C895C9-B885-4504-80A3-82B817F251D4}" destId="{8779E247-EBC5-48F2-9B39-A1D0AFA8AE39}" srcOrd="4" destOrd="0" presId="urn:microsoft.com/office/officeart/2016/7/layout/VerticalDownArrowProcess"/>
    <dgm:cxn modelId="{4F89FC74-5E86-4D16-BCED-6E5999BD7C25}" type="presParOf" srcId="{8779E247-EBC5-48F2-9B39-A1D0AFA8AE39}" destId="{136456FC-2030-439B-A90E-D37076857952}" srcOrd="0" destOrd="0" presId="urn:microsoft.com/office/officeart/2016/7/layout/VerticalDownArrowProcess"/>
    <dgm:cxn modelId="{A9ACB758-FAD0-4079-94D4-BEA7816BCC5D}" type="presParOf" srcId="{8779E247-EBC5-48F2-9B39-A1D0AFA8AE39}" destId="{5D0C5A4A-8E97-4EF2-8738-2FB39FBB27F5}" srcOrd="1" destOrd="0" presId="urn:microsoft.com/office/officeart/2016/7/layout/VerticalDownArrowProcess"/>
    <dgm:cxn modelId="{5E35B5C9-2A38-4D74-9D99-734752E33C47}" type="presParOf" srcId="{8779E247-EBC5-48F2-9B39-A1D0AFA8AE39}" destId="{AF64EBF3-8131-43EA-B994-F5090A93CF7A}" srcOrd="2" destOrd="0" presId="urn:microsoft.com/office/officeart/2016/7/layout/VerticalDownArrowProcess"/>
    <dgm:cxn modelId="{6926CAA0-35E9-49B3-877F-E47FA4C4C768}" type="presParOf" srcId="{F9C895C9-B885-4504-80A3-82B817F251D4}" destId="{77D57B9C-ECB1-490B-B0BA-40604803FDB5}" srcOrd="5" destOrd="0" presId="urn:microsoft.com/office/officeart/2016/7/layout/VerticalDownArrowProcess"/>
    <dgm:cxn modelId="{F8BFDC4E-E79D-4E45-A735-4324377CB7D5}" type="presParOf" srcId="{F9C895C9-B885-4504-80A3-82B817F251D4}" destId="{568B8603-5688-4734-81C3-BEC71463ADDE}" srcOrd="6" destOrd="0" presId="urn:microsoft.com/office/officeart/2016/7/layout/VerticalDownArrowProcess"/>
    <dgm:cxn modelId="{C0313F15-4D94-44C3-AB2A-284466C6832F}" type="presParOf" srcId="{568B8603-5688-4734-81C3-BEC71463ADDE}" destId="{125F7482-BA92-47A5-B724-D8D39E9F027D}" srcOrd="0" destOrd="0" presId="urn:microsoft.com/office/officeart/2016/7/layout/VerticalDownArrowProcess"/>
    <dgm:cxn modelId="{2942AF3C-4055-4A4A-956F-8C84DE8E43A4}" type="presParOf" srcId="{568B8603-5688-4734-81C3-BEC71463ADDE}" destId="{D99F5909-18E9-43AE-93DA-086386DA6CD2}" srcOrd="1" destOrd="0" presId="urn:microsoft.com/office/officeart/2016/7/layout/VerticalDownArrowProcess"/>
    <dgm:cxn modelId="{4D35BAC8-F10C-4FCC-89BC-C375B73A90AF}" type="presParOf" srcId="{568B8603-5688-4734-81C3-BEC71463ADDE}" destId="{CA3B05C5-8871-4C86-A29C-371647451CF6}"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6F4D83C-0A77-467C-A4AD-CAE209ACD2E9}" type="doc">
      <dgm:prSet loTypeId="urn:microsoft.com/office/officeart/2016/7/layout/VerticalDownArrowProcess" loCatId="process" qsTypeId="urn:microsoft.com/office/officeart/2005/8/quickstyle/simple2" qsCatId="simple" csTypeId="urn:microsoft.com/office/officeart/2005/8/colors/accent2_2" csCatId="accent2" phldr="1"/>
      <dgm:spPr/>
      <dgm:t>
        <a:bodyPr/>
        <a:lstStyle/>
        <a:p>
          <a:endParaRPr lang="en-US"/>
        </a:p>
      </dgm:t>
    </dgm:pt>
    <dgm:pt modelId="{D5B63C3C-5204-4D50-9CC9-209CFFFCD872}">
      <dgm:prSet/>
      <dgm:spPr/>
      <dgm:t>
        <a:bodyPr/>
        <a:lstStyle/>
        <a:p>
          <a:r>
            <a:rPr lang="en-US" dirty="0"/>
            <a:t>Evaluate</a:t>
          </a:r>
        </a:p>
      </dgm:t>
    </dgm:pt>
    <dgm:pt modelId="{CE709873-71CB-4A87-B82C-4049040D6FFA}" type="parTrans" cxnId="{6C3D7744-4B14-4081-BD96-C0DC442FCFFB}">
      <dgm:prSet/>
      <dgm:spPr/>
      <dgm:t>
        <a:bodyPr/>
        <a:lstStyle/>
        <a:p>
          <a:endParaRPr lang="en-US"/>
        </a:p>
      </dgm:t>
    </dgm:pt>
    <dgm:pt modelId="{EE9FA50E-584B-4505-8739-175F3BA91F78}" type="sibTrans" cxnId="{6C3D7744-4B14-4081-BD96-C0DC442FCFFB}">
      <dgm:prSet/>
      <dgm:spPr/>
      <dgm:t>
        <a:bodyPr/>
        <a:lstStyle/>
        <a:p>
          <a:endParaRPr lang="en-US"/>
        </a:p>
      </dgm:t>
    </dgm:pt>
    <dgm:pt modelId="{74AE284D-005A-457B-A5A5-5B0DD981B721}">
      <dgm:prSet custT="1"/>
      <dgm:spPr/>
      <dgm:t>
        <a:bodyPr/>
        <a:lstStyle/>
        <a:p>
          <a:r>
            <a:rPr lang="en-US" sz="2000" b="0" dirty="0">
              <a:latin typeface="Calibri Light" panose="020F0302020204030204" pitchFamily="34" charset="0"/>
            </a:rPr>
            <a:t>Evaluate the differences between the standard ACMG guidelines and other variant classification methods (e.g. </a:t>
          </a:r>
          <a:r>
            <a:rPr lang="en-US" sz="2000" b="0" dirty="0" err="1">
              <a:latin typeface="Calibri Light" panose="020F0302020204030204" pitchFamily="34" charset="0"/>
            </a:rPr>
            <a:t>Sherloc</a:t>
          </a:r>
          <a:r>
            <a:rPr lang="en-US" sz="2000" b="0" dirty="0">
              <a:latin typeface="Calibri Light" panose="020F0302020204030204" pitchFamily="34" charset="0"/>
            </a:rPr>
            <a:t>, </a:t>
          </a:r>
          <a:r>
            <a:rPr lang="en-US" sz="2000" b="0" dirty="0" err="1">
              <a:latin typeface="Calibri Light" panose="020F0302020204030204" pitchFamily="34" charset="0"/>
            </a:rPr>
            <a:t>ClinGen</a:t>
          </a:r>
          <a:r>
            <a:rPr lang="en-US" sz="2000" b="0" dirty="0">
              <a:latin typeface="Calibri Light" panose="020F0302020204030204" pitchFamily="34" charset="0"/>
            </a:rPr>
            <a:t> Expert Panels)</a:t>
          </a:r>
          <a:endParaRPr lang="en-US" sz="2000" b="0" dirty="0">
            <a:latin typeface="Calibri Light" panose="020F0302020204030204" pitchFamily="34" charset="0"/>
            <a:cs typeface="Calibri Light" panose="020F0302020204030204" pitchFamily="34" charset="0"/>
          </a:endParaRPr>
        </a:p>
      </dgm:t>
    </dgm:pt>
    <dgm:pt modelId="{56012BF3-7ABA-4459-9587-864BE179B6AA}" type="parTrans" cxnId="{6F1782CF-EA08-4F21-8C10-743A2B5619E4}">
      <dgm:prSet/>
      <dgm:spPr/>
      <dgm:t>
        <a:bodyPr/>
        <a:lstStyle/>
        <a:p>
          <a:endParaRPr lang="en-US"/>
        </a:p>
      </dgm:t>
    </dgm:pt>
    <dgm:pt modelId="{0B1861BD-4B15-4F7C-9637-67231F4CAE91}" type="sibTrans" cxnId="{6F1782CF-EA08-4F21-8C10-743A2B5619E4}">
      <dgm:prSet/>
      <dgm:spPr/>
      <dgm:t>
        <a:bodyPr/>
        <a:lstStyle/>
        <a:p>
          <a:endParaRPr lang="en-US"/>
        </a:p>
      </dgm:t>
    </dgm:pt>
    <dgm:pt modelId="{AF49B56A-3852-4DBF-BC9C-BEA52940B65F}">
      <dgm:prSet/>
      <dgm:spPr/>
      <dgm:t>
        <a:bodyPr/>
        <a:lstStyle/>
        <a:p>
          <a:r>
            <a:rPr lang="en-US" dirty="0"/>
            <a:t>Examine</a:t>
          </a:r>
        </a:p>
      </dgm:t>
    </dgm:pt>
    <dgm:pt modelId="{C9BE80A0-C007-48A2-AFF3-2E02978AA2AC}" type="parTrans" cxnId="{30088182-2293-40E1-A946-7D61B2165934}">
      <dgm:prSet/>
      <dgm:spPr/>
      <dgm:t>
        <a:bodyPr/>
        <a:lstStyle/>
        <a:p>
          <a:endParaRPr lang="en-US"/>
        </a:p>
      </dgm:t>
    </dgm:pt>
    <dgm:pt modelId="{822CD374-9701-4948-B99D-3C62F32F2D25}" type="sibTrans" cxnId="{30088182-2293-40E1-A946-7D61B2165934}">
      <dgm:prSet/>
      <dgm:spPr/>
      <dgm:t>
        <a:bodyPr/>
        <a:lstStyle/>
        <a:p>
          <a:endParaRPr lang="en-US"/>
        </a:p>
      </dgm:t>
    </dgm:pt>
    <dgm:pt modelId="{296E5CCF-D745-4E9D-A5B2-5E3D669B414B}">
      <dgm:prSet custT="1"/>
      <dgm:spPr/>
      <dgm:t>
        <a:bodyPr/>
        <a:lstStyle/>
        <a:p>
          <a:r>
            <a:rPr lang="en-US" sz="2000" b="0" dirty="0">
              <a:latin typeface="Calibri Light" panose="020F0302020204030204" pitchFamily="34" charset="0"/>
            </a:rPr>
            <a:t>Examine the methodology of the 2015 ACMG Sequence Interpretation Guidelines</a:t>
          </a:r>
          <a:endParaRPr lang="en-US" sz="2000" b="0" dirty="0"/>
        </a:p>
      </dgm:t>
    </dgm:pt>
    <dgm:pt modelId="{47199815-7B32-48CB-990F-231A9C33F7EA}" type="parTrans" cxnId="{145FDC04-12F9-45D9-A88C-4870FB300B4D}">
      <dgm:prSet/>
      <dgm:spPr/>
      <dgm:t>
        <a:bodyPr/>
        <a:lstStyle/>
        <a:p>
          <a:endParaRPr lang="en-US"/>
        </a:p>
      </dgm:t>
    </dgm:pt>
    <dgm:pt modelId="{FED8980E-A5D0-4F92-9F51-3B0B6DF84186}" type="sibTrans" cxnId="{145FDC04-12F9-45D9-A88C-4870FB300B4D}">
      <dgm:prSet/>
      <dgm:spPr/>
      <dgm:t>
        <a:bodyPr/>
        <a:lstStyle/>
        <a:p>
          <a:endParaRPr lang="en-US"/>
        </a:p>
      </dgm:t>
    </dgm:pt>
    <dgm:pt modelId="{85C819CD-07F5-473F-B141-8DBC62002187}">
      <dgm:prSet/>
      <dgm:spPr/>
      <dgm:t>
        <a:bodyPr/>
        <a:lstStyle/>
        <a:p>
          <a:r>
            <a:rPr lang="en-US" b="1" dirty="0"/>
            <a:t>Apply</a:t>
          </a:r>
        </a:p>
      </dgm:t>
    </dgm:pt>
    <dgm:pt modelId="{D937ECF2-245C-4278-B66B-14C13D412609}" type="parTrans" cxnId="{1AE78736-AD33-472F-A685-D1755E300B26}">
      <dgm:prSet/>
      <dgm:spPr/>
      <dgm:t>
        <a:bodyPr/>
        <a:lstStyle/>
        <a:p>
          <a:endParaRPr lang="en-US"/>
        </a:p>
      </dgm:t>
    </dgm:pt>
    <dgm:pt modelId="{ABD06F71-5B39-4928-BCD9-AA9D7137162E}" type="sibTrans" cxnId="{1AE78736-AD33-472F-A685-D1755E300B26}">
      <dgm:prSet/>
      <dgm:spPr/>
      <dgm:t>
        <a:bodyPr/>
        <a:lstStyle/>
        <a:p>
          <a:endParaRPr lang="en-US"/>
        </a:p>
      </dgm:t>
    </dgm:pt>
    <dgm:pt modelId="{6A0BC362-8D25-4E0C-B544-E0FE4A723E44}">
      <dgm:prSet custT="1"/>
      <dgm:spPr/>
      <dgm:t>
        <a:bodyPr/>
        <a:lstStyle/>
        <a:p>
          <a:r>
            <a:rPr lang="en-US" sz="2000" b="1" dirty="0">
              <a:latin typeface="Calibri Light" panose="020F0302020204030204" pitchFamily="34" charset="0"/>
            </a:rPr>
            <a:t>Apply the 2015 ACMG guidelines to data points to determine a variant classification</a:t>
          </a:r>
          <a:endParaRPr lang="en-US" sz="2000" b="1" dirty="0"/>
        </a:p>
      </dgm:t>
    </dgm:pt>
    <dgm:pt modelId="{889F5020-A824-41C6-BE9E-664800D57D95}" type="parTrans" cxnId="{461B7C7E-FA04-459B-B417-4375AB4124A9}">
      <dgm:prSet/>
      <dgm:spPr/>
      <dgm:t>
        <a:bodyPr/>
        <a:lstStyle/>
        <a:p>
          <a:endParaRPr lang="en-US"/>
        </a:p>
      </dgm:t>
    </dgm:pt>
    <dgm:pt modelId="{B8475435-94E0-4C1D-B8A6-CD55832F3537}" type="sibTrans" cxnId="{461B7C7E-FA04-459B-B417-4375AB4124A9}">
      <dgm:prSet/>
      <dgm:spPr/>
      <dgm:t>
        <a:bodyPr/>
        <a:lstStyle/>
        <a:p>
          <a:endParaRPr lang="en-US"/>
        </a:p>
      </dgm:t>
    </dgm:pt>
    <dgm:pt modelId="{98CA101A-0A98-4543-B09F-1F76E2AA5BCF}">
      <dgm:prSet/>
      <dgm:spPr/>
      <dgm:t>
        <a:bodyPr/>
        <a:lstStyle/>
        <a:p>
          <a:r>
            <a:rPr lang="en-US" dirty="0"/>
            <a:t>Construct</a:t>
          </a:r>
        </a:p>
      </dgm:t>
    </dgm:pt>
    <dgm:pt modelId="{A198D18A-68F8-48F0-B690-7C260F179655}" type="parTrans" cxnId="{533C72D5-5FB1-4FDE-ABCE-B552CF16B0F4}">
      <dgm:prSet/>
      <dgm:spPr/>
      <dgm:t>
        <a:bodyPr/>
        <a:lstStyle/>
        <a:p>
          <a:endParaRPr lang="en-US"/>
        </a:p>
      </dgm:t>
    </dgm:pt>
    <dgm:pt modelId="{9950ECF3-4C08-4AB4-B0F2-BD076F6BA4FD}" type="sibTrans" cxnId="{533C72D5-5FB1-4FDE-ABCE-B552CF16B0F4}">
      <dgm:prSet/>
      <dgm:spPr/>
      <dgm:t>
        <a:bodyPr/>
        <a:lstStyle/>
        <a:p>
          <a:endParaRPr lang="en-US"/>
        </a:p>
      </dgm:t>
    </dgm:pt>
    <dgm:pt modelId="{C05E8BDA-68C2-4909-92DD-F3BC760DBBE2}">
      <dgm:prSet custT="1"/>
      <dgm:spPr/>
      <dgm:t>
        <a:bodyPr/>
        <a:lstStyle/>
        <a:p>
          <a:r>
            <a:rPr lang="en-US" sz="2000" b="0" dirty="0">
              <a:latin typeface="Calibri Light" panose="020F0302020204030204" pitchFamily="34" charset="0"/>
              <a:cs typeface="Calibri Light" panose="020F0302020204030204" pitchFamily="34" charset="0"/>
            </a:rPr>
            <a:t>Construct variant interpretations from sample cases</a:t>
          </a:r>
          <a:endParaRPr lang="en-US" sz="2000" b="0" dirty="0"/>
        </a:p>
      </dgm:t>
    </dgm:pt>
    <dgm:pt modelId="{A9A441CC-1D7A-4FB3-8A4C-17A9F252C42A}" type="parTrans" cxnId="{E5D19C37-D1AB-44A4-8DD3-B6609CDC8067}">
      <dgm:prSet/>
      <dgm:spPr/>
      <dgm:t>
        <a:bodyPr/>
        <a:lstStyle/>
        <a:p>
          <a:endParaRPr lang="en-US"/>
        </a:p>
      </dgm:t>
    </dgm:pt>
    <dgm:pt modelId="{CAAF8B98-45CA-4309-BE22-B7DB885D0B5B}" type="sibTrans" cxnId="{E5D19C37-D1AB-44A4-8DD3-B6609CDC8067}">
      <dgm:prSet/>
      <dgm:spPr/>
      <dgm:t>
        <a:bodyPr/>
        <a:lstStyle/>
        <a:p>
          <a:endParaRPr lang="en-US"/>
        </a:p>
      </dgm:t>
    </dgm:pt>
    <dgm:pt modelId="{F9C895C9-B885-4504-80A3-82B817F251D4}" type="pres">
      <dgm:prSet presAssocID="{36F4D83C-0A77-467C-A4AD-CAE209ACD2E9}" presName="Name0" presStyleCnt="0">
        <dgm:presLayoutVars>
          <dgm:dir/>
          <dgm:animLvl val="lvl"/>
          <dgm:resizeHandles val="exact"/>
        </dgm:presLayoutVars>
      </dgm:prSet>
      <dgm:spPr/>
    </dgm:pt>
    <dgm:pt modelId="{4C8A354D-F759-4920-8CC1-C8AE881DFE18}" type="pres">
      <dgm:prSet presAssocID="{D5B63C3C-5204-4D50-9CC9-209CFFFCD872}" presName="boxAndChildren" presStyleCnt="0"/>
      <dgm:spPr/>
    </dgm:pt>
    <dgm:pt modelId="{E3F61C1F-E4BE-48DD-AE4D-05CC831FCFE0}" type="pres">
      <dgm:prSet presAssocID="{D5B63C3C-5204-4D50-9CC9-209CFFFCD872}" presName="parentTextBox" presStyleLbl="alignNode1" presStyleIdx="0" presStyleCnt="4"/>
      <dgm:spPr/>
    </dgm:pt>
    <dgm:pt modelId="{F2D9D972-709A-4320-A3DA-A9080862D0DA}" type="pres">
      <dgm:prSet presAssocID="{D5B63C3C-5204-4D50-9CC9-209CFFFCD872}" presName="descendantBox" presStyleLbl="bgAccFollowNode1" presStyleIdx="0" presStyleCnt="4"/>
      <dgm:spPr/>
    </dgm:pt>
    <dgm:pt modelId="{3288EE8C-8D57-4D9C-8DA3-62AA22299BEE}" type="pres">
      <dgm:prSet presAssocID="{9950ECF3-4C08-4AB4-B0F2-BD076F6BA4FD}" presName="sp" presStyleCnt="0"/>
      <dgm:spPr/>
    </dgm:pt>
    <dgm:pt modelId="{A49ACBE4-BB7E-4A0A-AF4A-FD61A6E17610}" type="pres">
      <dgm:prSet presAssocID="{98CA101A-0A98-4543-B09F-1F76E2AA5BCF}" presName="arrowAndChildren" presStyleCnt="0"/>
      <dgm:spPr/>
    </dgm:pt>
    <dgm:pt modelId="{3DAA8B28-F815-4A36-BB36-6BDBF74EE398}" type="pres">
      <dgm:prSet presAssocID="{98CA101A-0A98-4543-B09F-1F76E2AA5BCF}" presName="parentTextArrow" presStyleLbl="node1" presStyleIdx="0" presStyleCnt="0"/>
      <dgm:spPr/>
    </dgm:pt>
    <dgm:pt modelId="{7B6B4B95-5266-4C28-B8C0-AF0696F80FC5}" type="pres">
      <dgm:prSet presAssocID="{98CA101A-0A98-4543-B09F-1F76E2AA5BCF}" presName="arrow" presStyleLbl="alignNode1" presStyleIdx="1" presStyleCnt="4"/>
      <dgm:spPr/>
    </dgm:pt>
    <dgm:pt modelId="{5BDCEC24-101A-406E-9D15-8D2515C2F39B}" type="pres">
      <dgm:prSet presAssocID="{98CA101A-0A98-4543-B09F-1F76E2AA5BCF}" presName="descendantArrow" presStyleLbl="bgAccFollowNode1" presStyleIdx="1" presStyleCnt="4"/>
      <dgm:spPr/>
    </dgm:pt>
    <dgm:pt modelId="{448A2DEC-7B99-4581-8071-03730E1317CC}" type="pres">
      <dgm:prSet presAssocID="{ABD06F71-5B39-4928-BCD9-AA9D7137162E}" presName="sp" presStyleCnt="0"/>
      <dgm:spPr/>
    </dgm:pt>
    <dgm:pt modelId="{8779E247-EBC5-48F2-9B39-A1D0AFA8AE39}" type="pres">
      <dgm:prSet presAssocID="{85C819CD-07F5-473F-B141-8DBC62002187}" presName="arrowAndChildren" presStyleCnt="0"/>
      <dgm:spPr/>
    </dgm:pt>
    <dgm:pt modelId="{136456FC-2030-439B-A90E-D37076857952}" type="pres">
      <dgm:prSet presAssocID="{85C819CD-07F5-473F-B141-8DBC62002187}" presName="parentTextArrow" presStyleLbl="node1" presStyleIdx="0" presStyleCnt="0"/>
      <dgm:spPr/>
    </dgm:pt>
    <dgm:pt modelId="{5D0C5A4A-8E97-4EF2-8738-2FB39FBB27F5}" type="pres">
      <dgm:prSet presAssocID="{85C819CD-07F5-473F-B141-8DBC62002187}" presName="arrow" presStyleLbl="alignNode1" presStyleIdx="2" presStyleCnt="4"/>
      <dgm:spPr/>
    </dgm:pt>
    <dgm:pt modelId="{AF64EBF3-8131-43EA-B994-F5090A93CF7A}" type="pres">
      <dgm:prSet presAssocID="{85C819CD-07F5-473F-B141-8DBC62002187}" presName="descendantArrow" presStyleLbl="bgAccFollowNode1" presStyleIdx="2" presStyleCnt="4"/>
      <dgm:spPr/>
    </dgm:pt>
    <dgm:pt modelId="{77D57B9C-ECB1-490B-B0BA-40604803FDB5}" type="pres">
      <dgm:prSet presAssocID="{822CD374-9701-4948-B99D-3C62F32F2D25}" presName="sp" presStyleCnt="0"/>
      <dgm:spPr/>
    </dgm:pt>
    <dgm:pt modelId="{568B8603-5688-4734-81C3-BEC71463ADDE}" type="pres">
      <dgm:prSet presAssocID="{AF49B56A-3852-4DBF-BC9C-BEA52940B65F}" presName="arrowAndChildren" presStyleCnt="0"/>
      <dgm:spPr/>
    </dgm:pt>
    <dgm:pt modelId="{125F7482-BA92-47A5-B724-D8D39E9F027D}" type="pres">
      <dgm:prSet presAssocID="{AF49B56A-3852-4DBF-BC9C-BEA52940B65F}" presName="parentTextArrow" presStyleLbl="node1" presStyleIdx="0" presStyleCnt="0"/>
      <dgm:spPr/>
    </dgm:pt>
    <dgm:pt modelId="{D99F5909-18E9-43AE-93DA-086386DA6CD2}" type="pres">
      <dgm:prSet presAssocID="{AF49B56A-3852-4DBF-BC9C-BEA52940B65F}" presName="arrow" presStyleLbl="alignNode1" presStyleIdx="3" presStyleCnt="4"/>
      <dgm:spPr/>
    </dgm:pt>
    <dgm:pt modelId="{CA3B05C5-8871-4C86-A29C-371647451CF6}" type="pres">
      <dgm:prSet presAssocID="{AF49B56A-3852-4DBF-BC9C-BEA52940B65F}" presName="descendantArrow" presStyleLbl="bgAccFollowNode1" presStyleIdx="3" presStyleCnt="4"/>
      <dgm:spPr/>
    </dgm:pt>
  </dgm:ptLst>
  <dgm:cxnLst>
    <dgm:cxn modelId="{C37B8704-B0FA-4910-82A3-D5454D3B2823}" type="presOf" srcId="{AF49B56A-3852-4DBF-BC9C-BEA52940B65F}" destId="{D99F5909-18E9-43AE-93DA-086386DA6CD2}" srcOrd="1" destOrd="0" presId="urn:microsoft.com/office/officeart/2016/7/layout/VerticalDownArrowProcess"/>
    <dgm:cxn modelId="{145FDC04-12F9-45D9-A88C-4870FB300B4D}" srcId="{AF49B56A-3852-4DBF-BC9C-BEA52940B65F}" destId="{296E5CCF-D745-4E9D-A5B2-5E3D669B414B}" srcOrd="0" destOrd="0" parTransId="{47199815-7B32-48CB-990F-231A9C33F7EA}" sibTransId="{FED8980E-A5D0-4F92-9F51-3B0B6DF84186}"/>
    <dgm:cxn modelId="{22DAA105-494B-4A06-AB35-8556FA59B7D6}" type="presOf" srcId="{98CA101A-0A98-4543-B09F-1F76E2AA5BCF}" destId="{3DAA8B28-F815-4A36-BB36-6BDBF74EE398}" srcOrd="0" destOrd="0" presId="urn:microsoft.com/office/officeart/2016/7/layout/VerticalDownArrowProcess"/>
    <dgm:cxn modelId="{F9CD0611-F7F4-40EE-98A3-63464D06866B}" type="presOf" srcId="{6A0BC362-8D25-4E0C-B544-E0FE4A723E44}" destId="{AF64EBF3-8131-43EA-B994-F5090A93CF7A}" srcOrd="0" destOrd="0" presId="urn:microsoft.com/office/officeart/2016/7/layout/VerticalDownArrowProcess"/>
    <dgm:cxn modelId="{2D39BB27-8F27-4FBB-B062-3E17D79ED172}" type="presOf" srcId="{85C819CD-07F5-473F-B141-8DBC62002187}" destId="{136456FC-2030-439B-A90E-D37076857952}" srcOrd="0" destOrd="0" presId="urn:microsoft.com/office/officeart/2016/7/layout/VerticalDownArrowProcess"/>
    <dgm:cxn modelId="{02AFCF28-5D26-4A0F-9E51-6543804F3E2F}" type="presOf" srcId="{C05E8BDA-68C2-4909-92DD-F3BC760DBBE2}" destId="{5BDCEC24-101A-406E-9D15-8D2515C2F39B}" srcOrd="0" destOrd="0" presId="urn:microsoft.com/office/officeart/2016/7/layout/VerticalDownArrowProcess"/>
    <dgm:cxn modelId="{23AE602A-74C3-4ADE-A658-3B3676A40569}" type="presOf" srcId="{98CA101A-0A98-4543-B09F-1F76E2AA5BCF}" destId="{7B6B4B95-5266-4C28-B8C0-AF0696F80FC5}" srcOrd="1" destOrd="0" presId="urn:microsoft.com/office/officeart/2016/7/layout/VerticalDownArrowProcess"/>
    <dgm:cxn modelId="{EF48B82C-062D-4D3B-A87D-661DFF514F29}" type="presOf" srcId="{74AE284D-005A-457B-A5A5-5B0DD981B721}" destId="{F2D9D972-709A-4320-A3DA-A9080862D0DA}" srcOrd="0" destOrd="0" presId="urn:microsoft.com/office/officeart/2016/7/layout/VerticalDownArrowProcess"/>
    <dgm:cxn modelId="{1AE78736-AD33-472F-A685-D1755E300B26}" srcId="{36F4D83C-0A77-467C-A4AD-CAE209ACD2E9}" destId="{85C819CD-07F5-473F-B141-8DBC62002187}" srcOrd="1" destOrd="0" parTransId="{D937ECF2-245C-4278-B66B-14C13D412609}" sibTransId="{ABD06F71-5B39-4928-BCD9-AA9D7137162E}"/>
    <dgm:cxn modelId="{E5D19C37-D1AB-44A4-8DD3-B6609CDC8067}" srcId="{98CA101A-0A98-4543-B09F-1F76E2AA5BCF}" destId="{C05E8BDA-68C2-4909-92DD-F3BC760DBBE2}" srcOrd="0" destOrd="0" parTransId="{A9A441CC-1D7A-4FB3-8A4C-17A9F252C42A}" sibTransId="{CAAF8B98-45CA-4309-BE22-B7DB885D0B5B}"/>
    <dgm:cxn modelId="{C0A72F63-6D06-4CA8-B265-8150B09463E4}" type="presOf" srcId="{AF49B56A-3852-4DBF-BC9C-BEA52940B65F}" destId="{125F7482-BA92-47A5-B724-D8D39E9F027D}" srcOrd="0" destOrd="0" presId="urn:microsoft.com/office/officeart/2016/7/layout/VerticalDownArrowProcess"/>
    <dgm:cxn modelId="{EB5A8A43-9F47-465C-858C-7843FC1209D2}" type="presOf" srcId="{36F4D83C-0A77-467C-A4AD-CAE209ACD2E9}" destId="{F9C895C9-B885-4504-80A3-82B817F251D4}" srcOrd="0" destOrd="0" presId="urn:microsoft.com/office/officeart/2016/7/layout/VerticalDownArrowProcess"/>
    <dgm:cxn modelId="{6C3D7744-4B14-4081-BD96-C0DC442FCFFB}" srcId="{36F4D83C-0A77-467C-A4AD-CAE209ACD2E9}" destId="{D5B63C3C-5204-4D50-9CC9-209CFFFCD872}" srcOrd="3" destOrd="0" parTransId="{CE709873-71CB-4A87-B82C-4049040D6FFA}" sibTransId="{EE9FA50E-584B-4505-8739-175F3BA91F78}"/>
    <dgm:cxn modelId="{32A4BD4F-E538-434A-B418-0E000972FAA2}" type="presOf" srcId="{D5B63C3C-5204-4D50-9CC9-209CFFFCD872}" destId="{E3F61C1F-E4BE-48DD-AE4D-05CC831FCFE0}" srcOrd="0" destOrd="0" presId="urn:microsoft.com/office/officeart/2016/7/layout/VerticalDownArrowProcess"/>
    <dgm:cxn modelId="{56D8525A-0FF7-4D8C-9BDB-1A3903CEF8C2}" type="presOf" srcId="{85C819CD-07F5-473F-B141-8DBC62002187}" destId="{5D0C5A4A-8E97-4EF2-8738-2FB39FBB27F5}" srcOrd="1" destOrd="0" presId="urn:microsoft.com/office/officeart/2016/7/layout/VerticalDownArrowProcess"/>
    <dgm:cxn modelId="{461B7C7E-FA04-459B-B417-4375AB4124A9}" srcId="{85C819CD-07F5-473F-B141-8DBC62002187}" destId="{6A0BC362-8D25-4E0C-B544-E0FE4A723E44}" srcOrd="0" destOrd="0" parTransId="{889F5020-A824-41C6-BE9E-664800D57D95}" sibTransId="{B8475435-94E0-4C1D-B8A6-CD55832F3537}"/>
    <dgm:cxn modelId="{30088182-2293-40E1-A946-7D61B2165934}" srcId="{36F4D83C-0A77-467C-A4AD-CAE209ACD2E9}" destId="{AF49B56A-3852-4DBF-BC9C-BEA52940B65F}" srcOrd="0" destOrd="0" parTransId="{C9BE80A0-C007-48A2-AFF3-2E02978AA2AC}" sibTransId="{822CD374-9701-4948-B99D-3C62F32F2D25}"/>
    <dgm:cxn modelId="{6F1782CF-EA08-4F21-8C10-743A2B5619E4}" srcId="{D5B63C3C-5204-4D50-9CC9-209CFFFCD872}" destId="{74AE284D-005A-457B-A5A5-5B0DD981B721}" srcOrd="0" destOrd="0" parTransId="{56012BF3-7ABA-4459-9587-864BE179B6AA}" sibTransId="{0B1861BD-4B15-4F7C-9637-67231F4CAE91}"/>
    <dgm:cxn modelId="{533C72D5-5FB1-4FDE-ABCE-B552CF16B0F4}" srcId="{36F4D83C-0A77-467C-A4AD-CAE209ACD2E9}" destId="{98CA101A-0A98-4543-B09F-1F76E2AA5BCF}" srcOrd="2" destOrd="0" parTransId="{A198D18A-68F8-48F0-B690-7C260F179655}" sibTransId="{9950ECF3-4C08-4AB4-B0F2-BD076F6BA4FD}"/>
    <dgm:cxn modelId="{65E8EAEA-9031-4849-B290-2A6BD71DA72D}" type="presOf" srcId="{296E5CCF-D745-4E9D-A5B2-5E3D669B414B}" destId="{CA3B05C5-8871-4C86-A29C-371647451CF6}" srcOrd="0" destOrd="0" presId="urn:microsoft.com/office/officeart/2016/7/layout/VerticalDownArrowProcess"/>
    <dgm:cxn modelId="{0646691D-3CD8-452D-A0B4-3D0C2635EAE8}" type="presParOf" srcId="{F9C895C9-B885-4504-80A3-82B817F251D4}" destId="{4C8A354D-F759-4920-8CC1-C8AE881DFE18}" srcOrd="0" destOrd="0" presId="urn:microsoft.com/office/officeart/2016/7/layout/VerticalDownArrowProcess"/>
    <dgm:cxn modelId="{EBF3DBE6-23B8-4155-A4F5-A3B30D69794D}" type="presParOf" srcId="{4C8A354D-F759-4920-8CC1-C8AE881DFE18}" destId="{E3F61C1F-E4BE-48DD-AE4D-05CC831FCFE0}" srcOrd="0" destOrd="0" presId="urn:microsoft.com/office/officeart/2016/7/layout/VerticalDownArrowProcess"/>
    <dgm:cxn modelId="{1C27C299-679B-4242-8BDA-3001BA47FE3A}" type="presParOf" srcId="{4C8A354D-F759-4920-8CC1-C8AE881DFE18}" destId="{F2D9D972-709A-4320-A3DA-A9080862D0DA}" srcOrd="1" destOrd="0" presId="urn:microsoft.com/office/officeart/2016/7/layout/VerticalDownArrowProcess"/>
    <dgm:cxn modelId="{47FE0815-1307-4DDE-BF26-4070FF5AB854}" type="presParOf" srcId="{F9C895C9-B885-4504-80A3-82B817F251D4}" destId="{3288EE8C-8D57-4D9C-8DA3-62AA22299BEE}" srcOrd="1" destOrd="0" presId="urn:microsoft.com/office/officeart/2016/7/layout/VerticalDownArrowProcess"/>
    <dgm:cxn modelId="{4FE27F9B-A9A7-47C4-AFBE-7E3D44329F25}" type="presParOf" srcId="{F9C895C9-B885-4504-80A3-82B817F251D4}" destId="{A49ACBE4-BB7E-4A0A-AF4A-FD61A6E17610}" srcOrd="2" destOrd="0" presId="urn:microsoft.com/office/officeart/2016/7/layout/VerticalDownArrowProcess"/>
    <dgm:cxn modelId="{793A3B86-77A1-4DA1-B90D-FB181D4D5B4C}" type="presParOf" srcId="{A49ACBE4-BB7E-4A0A-AF4A-FD61A6E17610}" destId="{3DAA8B28-F815-4A36-BB36-6BDBF74EE398}" srcOrd="0" destOrd="0" presId="urn:microsoft.com/office/officeart/2016/7/layout/VerticalDownArrowProcess"/>
    <dgm:cxn modelId="{D3B150AF-5395-46C9-9A9A-F984ECC0B05A}" type="presParOf" srcId="{A49ACBE4-BB7E-4A0A-AF4A-FD61A6E17610}" destId="{7B6B4B95-5266-4C28-B8C0-AF0696F80FC5}" srcOrd="1" destOrd="0" presId="urn:microsoft.com/office/officeart/2016/7/layout/VerticalDownArrowProcess"/>
    <dgm:cxn modelId="{EEF953E0-F4EB-438B-BD91-62E8509890EC}" type="presParOf" srcId="{A49ACBE4-BB7E-4A0A-AF4A-FD61A6E17610}" destId="{5BDCEC24-101A-406E-9D15-8D2515C2F39B}" srcOrd="2" destOrd="0" presId="urn:microsoft.com/office/officeart/2016/7/layout/VerticalDownArrowProcess"/>
    <dgm:cxn modelId="{BCAA21D6-184C-495A-90D2-CE28F877C939}" type="presParOf" srcId="{F9C895C9-B885-4504-80A3-82B817F251D4}" destId="{448A2DEC-7B99-4581-8071-03730E1317CC}" srcOrd="3" destOrd="0" presId="urn:microsoft.com/office/officeart/2016/7/layout/VerticalDownArrowProcess"/>
    <dgm:cxn modelId="{627EB7FA-AFC0-438B-B469-48842F040455}" type="presParOf" srcId="{F9C895C9-B885-4504-80A3-82B817F251D4}" destId="{8779E247-EBC5-48F2-9B39-A1D0AFA8AE39}" srcOrd="4" destOrd="0" presId="urn:microsoft.com/office/officeart/2016/7/layout/VerticalDownArrowProcess"/>
    <dgm:cxn modelId="{4F89FC74-5E86-4D16-BCED-6E5999BD7C25}" type="presParOf" srcId="{8779E247-EBC5-48F2-9B39-A1D0AFA8AE39}" destId="{136456FC-2030-439B-A90E-D37076857952}" srcOrd="0" destOrd="0" presId="urn:microsoft.com/office/officeart/2016/7/layout/VerticalDownArrowProcess"/>
    <dgm:cxn modelId="{A9ACB758-FAD0-4079-94D4-BEA7816BCC5D}" type="presParOf" srcId="{8779E247-EBC5-48F2-9B39-A1D0AFA8AE39}" destId="{5D0C5A4A-8E97-4EF2-8738-2FB39FBB27F5}" srcOrd="1" destOrd="0" presId="urn:microsoft.com/office/officeart/2016/7/layout/VerticalDownArrowProcess"/>
    <dgm:cxn modelId="{5E35B5C9-2A38-4D74-9D99-734752E33C47}" type="presParOf" srcId="{8779E247-EBC5-48F2-9B39-A1D0AFA8AE39}" destId="{AF64EBF3-8131-43EA-B994-F5090A93CF7A}" srcOrd="2" destOrd="0" presId="urn:microsoft.com/office/officeart/2016/7/layout/VerticalDownArrowProcess"/>
    <dgm:cxn modelId="{6926CAA0-35E9-49B3-877F-E47FA4C4C768}" type="presParOf" srcId="{F9C895C9-B885-4504-80A3-82B817F251D4}" destId="{77D57B9C-ECB1-490B-B0BA-40604803FDB5}" srcOrd="5" destOrd="0" presId="urn:microsoft.com/office/officeart/2016/7/layout/VerticalDownArrowProcess"/>
    <dgm:cxn modelId="{F8BFDC4E-E79D-4E45-A735-4324377CB7D5}" type="presParOf" srcId="{F9C895C9-B885-4504-80A3-82B817F251D4}" destId="{568B8603-5688-4734-81C3-BEC71463ADDE}" srcOrd="6" destOrd="0" presId="urn:microsoft.com/office/officeart/2016/7/layout/VerticalDownArrowProcess"/>
    <dgm:cxn modelId="{C0313F15-4D94-44C3-AB2A-284466C6832F}" type="presParOf" srcId="{568B8603-5688-4734-81C3-BEC71463ADDE}" destId="{125F7482-BA92-47A5-B724-D8D39E9F027D}" srcOrd="0" destOrd="0" presId="urn:microsoft.com/office/officeart/2016/7/layout/VerticalDownArrowProcess"/>
    <dgm:cxn modelId="{2942AF3C-4055-4A4A-956F-8C84DE8E43A4}" type="presParOf" srcId="{568B8603-5688-4734-81C3-BEC71463ADDE}" destId="{D99F5909-18E9-43AE-93DA-086386DA6CD2}" srcOrd="1" destOrd="0" presId="urn:microsoft.com/office/officeart/2016/7/layout/VerticalDownArrowProcess"/>
    <dgm:cxn modelId="{4D35BAC8-F10C-4FCC-89BC-C375B73A90AF}" type="presParOf" srcId="{568B8603-5688-4734-81C3-BEC71463ADDE}" destId="{CA3B05C5-8871-4C86-A29C-371647451CF6}"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F4D83C-0A77-467C-A4AD-CAE209ACD2E9}" type="doc">
      <dgm:prSet loTypeId="urn:microsoft.com/office/officeart/2016/7/layout/VerticalDownArrowProcess" loCatId="process" qsTypeId="urn:microsoft.com/office/officeart/2005/8/quickstyle/simple2" qsCatId="simple" csTypeId="urn:microsoft.com/office/officeart/2005/8/colors/accent2_2" csCatId="accent2" phldr="1"/>
      <dgm:spPr/>
      <dgm:t>
        <a:bodyPr/>
        <a:lstStyle/>
        <a:p>
          <a:endParaRPr lang="en-US"/>
        </a:p>
      </dgm:t>
    </dgm:pt>
    <dgm:pt modelId="{D5B63C3C-5204-4D50-9CC9-209CFFFCD872}">
      <dgm:prSet/>
      <dgm:spPr/>
      <dgm:t>
        <a:bodyPr/>
        <a:lstStyle/>
        <a:p>
          <a:r>
            <a:rPr lang="en-US" dirty="0"/>
            <a:t>Evaluate</a:t>
          </a:r>
        </a:p>
      </dgm:t>
    </dgm:pt>
    <dgm:pt modelId="{CE709873-71CB-4A87-B82C-4049040D6FFA}" type="parTrans" cxnId="{6C3D7744-4B14-4081-BD96-C0DC442FCFFB}">
      <dgm:prSet/>
      <dgm:spPr/>
      <dgm:t>
        <a:bodyPr/>
        <a:lstStyle/>
        <a:p>
          <a:endParaRPr lang="en-US"/>
        </a:p>
      </dgm:t>
    </dgm:pt>
    <dgm:pt modelId="{EE9FA50E-584B-4505-8739-175F3BA91F78}" type="sibTrans" cxnId="{6C3D7744-4B14-4081-BD96-C0DC442FCFFB}">
      <dgm:prSet/>
      <dgm:spPr/>
      <dgm:t>
        <a:bodyPr/>
        <a:lstStyle/>
        <a:p>
          <a:endParaRPr lang="en-US"/>
        </a:p>
      </dgm:t>
    </dgm:pt>
    <dgm:pt modelId="{74AE284D-005A-457B-A5A5-5B0DD981B721}">
      <dgm:prSet custT="1"/>
      <dgm:spPr/>
      <dgm:t>
        <a:bodyPr/>
        <a:lstStyle/>
        <a:p>
          <a:r>
            <a:rPr lang="en-US" sz="2000" b="0" dirty="0">
              <a:latin typeface="Calibri Light" panose="020F0302020204030204" pitchFamily="34" charset="0"/>
            </a:rPr>
            <a:t>Evaluate the differences between the standard ACMG guidelines and other variant classification methods (e.g. </a:t>
          </a:r>
          <a:r>
            <a:rPr lang="en-US" sz="2000" b="0" dirty="0" err="1">
              <a:latin typeface="Calibri Light" panose="020F0302020204030204" pitchFamily="34" charset="0"/>
            </a:rPr>
            <a:t>Sherloc</a:t>
          </a:r>
          <a:r>
            <a:rPr lang="en-US" sz="2000" b="0" dirty="0">
              <a:latin typeface="Calibri Light" panose="020F0302020204030204" pitchFamily="34" charset="0"/>
            </a:rPr>
            <a:t>, </a:t>
          </a:r>
          <a:r>
            <a:rPr lang="en-US" sz="2000" b="0" dirty="0" err="1">
              <a:latin typeface="Calibri Light" panose="020F0302020204030204" pitchFamily="34" charset="0"/>
            </a:rPr>
            <a:t>ClinGen</a:t>
          </a:r>
          <a:r>
            <a:rPr lang="en-US" sz="2000" b="0" dirty="0">
              <a:latin typeface="Calibri Light" panose="020F0302020204030204" pitchFamily="34" charset="0"/>
            </a:rPr>
            <a:t> Expert Panels)</a:t>
          </a:r>
          <a:endParaRPr lang="en-US" sz="2000" b="0" dirty="0">
            <a:latin typeface="Calibri Light" panose="020F0302020204030204" pitchFamily="34" charset="0"/>
            <a:cs typeface="Calibri Light" panose="020F0302020204030204" pitchFamily="34" charset="0"/>
          </a:endParaRPr>
        </a:p>
      </dgm:t>
    </dgm:pt>
    <dgm:pt modelId="{56012BF3-7ABA-4459-9587-864BE179B6AA}" type="parTrans" cxnId="{6F1782CF-EA08-4F21-8C10-743A2B5619E4}">
      <dgm:prSet/>
      <dgm:spPr/>
      <dgm:t>
        <a:bodyPr/>
        <a:lstStyle/>
        <a:p>
          <a:endParaRPr lang="en-US"/>
        </a:p>
      </dgm:t>
    </dgm:pt>
    <dgm:pt modelId="{0B1861BD-4B15-4F7C-9637-67231F4CAE91}" type="sibTrans" cxnId="{6F1782CF-EA08-4F21-8C10-743A2B5619E4}">
      <dgm:prSet/>
      <dgm:spPr/>
      <dgm:t>
        <a:bodyPr/>
        <a:lstStyle/>
        <a:p>
          <a:endParaRPr lang="en-US"/>
        </a:p>
      </dgm:t>
    </dgm:pt>
    <dgm:pt modelId="{AF49B56A-3852-4DBF-BC9C-BEA52940B65F}">
      <dgm:prSet/>
      <dgm:spPr/>
      <dgm:t>
        <a:bodyPr/>
        <a:lstStyle/>
        <a:p>
          <a:r>
            <a:rPr lang="en-US" dirty="0"/>
            <a:t>Examine</a:t>
          </a:r>
        </a:p>
      </dgm:t>
    </dgm:pt>
    <dgm:pt modelId="{C9BE80A0-C007-48A2-AFF3-2E02978AA2AC}" type="parTrans" cxnId="{30088182-2293-40E1-A946-7D61B2165934}">
      <dgm:prSet/>
      <dgm:spPr/>
      <dgm:t>
        <a:bodyPr/>
        <a:lstStyle/>
        <a:p>
          <a:endParaRPr lang="en-US"/>
        </a:p>
      </dgm:t>
    </dgm:pt>
    <dgm:pt modelId="{822CD374-9701-4948-B99D-3C62F32F2D25}" type="sibTrans" cxnId="{30088182-2293-40E1-A946-7D61B2165934}">
      <dgm:prSet/>
      <dgm:spPr/>
      <dgm:t>
        <a:bodyPr/>
        <a:lstStyle/>
        <a:p>
          <a:endParaRPr lang="en-US"/>
        </a:p>
      </dgm:t>
    </dgm:pt>
    <dgm:pt modelId="{296E5CCF-D745-4E9D-A5B2-5E3D669B414B}">
      <dgm:prSet custT="1"/>
      <dgm:spPr/>
      <dgm:t>
        <a:bodyPr/>
        <a:lstStyle/>
        <a:p>
          <a:r>
            <a:rPr lang="en-US" sz="2000" b="0" dirty="0">
              <a:latin typeface="Calibri Light" panose="020F0302020204030204" pitchFamily="34" charset="0"/>
            </a:rPr>
            <a:t>Examine the methodology of the 2015 ACMG Sequence Interpretation Guidelines</a:t>
          </a:r>
          <a:endParaRPr lang="en-US" sz="2000" b="0" dirty="0"/>
        </a:p>
      </dgm:t>
    </dgm:pt>
    <dgm:pt modelId="{47199815-7B32-48CB-990F-231A9C33F7EA}" type="parTrans" cxnId="{145FDC04-12F9-45D9-A88C-4870FB300B4D}">
      <dgm:prSet/>
      <dgm:spPr/>
      <dgm:t>
        <a:bodyPr/>
        <a:lstStyle/>
        <a:p>
          <a:endParaRPr lang="en-US"/>
        </a:p>
      </dgm:t>
    </dgm:pt>
    <dgm:pt modelId="{FED8980E-A5D0-4F92-9F51-3B0B6DF84186}" type="sibTrans" cxnId="{145FDC04-12F9-45D9-A88C-4870FB300B4D}">
      <dgm:prSet/>
      <dgm:spPr/>
      <dgm:t>
        <a:bodyPr/>
        <a:lstStyle/>
        <a:p>
          <a:endParaRPr lang="en-US"/>
        </a:p>
      </dgm:t>
    </dgm:pt>
    <dgm:pt modelId="{85C819CD-07F5-473F-B141-8DBC62002187}">
      <dgm:prSet/>
      <dgm:spPr/>
      <dgm:t>
        <a:bodyPr/>
        <a:lstStyle/>
        <a:p>
          <a:r>
            <a:rPr lang="en-US" dirty="0"/>
            <a:t>Apply</a:t>
          </a:r>
        </a:p>
      </dgm:t>
    </dgm:pt>
    <dgm:pt modelId="{D937ECF2-245C-4278-B66B-14C13D412609}" type="parTrans" cxnId="{1AE78736-AD33-472F-A685-D1755E300B26}">
      <dgm:prSet/>
      <dgm:spPr/>
      <dgm:t>
        <a:bodyPr/>
        <a:lstStyle/>
        <a:p>
          <a:endParaRPr lang="en-US"/>
        </a:p>
      </dgm:t>
    </dgm:pt>
    <dgm:pt modelId="{ABD06F71-5B39-4928-BCD9-AA9D7137162E}" type="sibTrans" cxnId="{1AE78736-AD33-472F-A685-D1755E300B26}">
      <dgm:prSet/>
      <dgm:spPr/>
      <dgm:t>
        <a:bodyPr/>
        <a:lstStyle/>
        <a:p>
          <a:endParaRPr lang="en-US"/>
        </a:p>
      </dgm:t>
    </dgm:pt>
    <dgm:pt modelId="{6A0BC362-8D25-4E0C-B544-E0FE4A723E44}">
      <dgm:prSet custT="1"/>
      <dgm:spPr/>
      <dgm:t>
        <a:bodyPr/>
        <a:lstStyle/>
        <a:p>
          <a:r>
            <a:rPr lang="en-US" sz="2000" b="0" dirty="0">
              <a:latin typeface="Calibri Light" panose="020F0302020204030204" pitchFamily="34" charset="0"/>
            </a:rPr>
            <a:t>Apply the 2015 ACMG guidelines to data points to determine a variant classification</a:t>
          </a:r>
          <a:endParaRPr lang="en-US" sz="2000" b="0" dirty="0"/>
        </a:p>
      </dgm:t>
    </dgm:pt>
    <dgm:pt modelId="{889F5020-A824-41C6-BE9E-664800D57D95}" type="parTrans" cxnId="{461B7C7E-FA04-459B-B417-4375AB4124A9}">
      <dgm:prSet/>
      <dgm:spPr/>
      <dgm:t>
        <a:bodyPr/>
        <a:lstStyle/>
        <a:p>
          <a:endParaRPr lang="en-US"/>
        </a:p>
      </dgm:t>
    </dgm:pt>
    <dgm:pt modelId="{B8475435-94E0-4C1D-B8A6-CD55832F3537}" type="sibTrans" cxnId="{461B7C7E-FA04-459B-B417-4375AB4124A9}">
      <dgm:prSet/>
      <dgm:spPr/>
      <dgm:t>
        <a:bodyPr/>
        <a:lstStyle/>
        <a:p>
          <a:endParaRPr lang="en-US"/>
        </a:p>
      </dgm:t>
    </dgm:pt>
    <dgm:pt modelId="{98CA101A-0A98-4543-B09F-1F76E2AA5BCF}">
      <dgm:prSet/>
      <dgm:spPr/>
      <dgm:t>
        <a:bodyPr/>
        <a:lstStyle/>
        <a:p>
          <a:r>
            <a:rPr lang="en-US" b="1" dirty="0"/>
            <a:t>Construct</a:t>
          </a:r>
        </a:p>
      </dgm:t>
    </dgm:pt>
    <dgm:pt modelId="{A198D18A-68F8-48F0-B690-7C260F179655}" type="parTrans" cxnId="{533C72D5-5FB1-4FDE-ABCE-B552CF16B0F4}">
      <dgm:prSet/>
      <dgm:spPr/>
      <dgm:t>
        <a:bodyPr/>
        <a:lstStyle/>
        <a:p>
          <a:endParaRPr lang="en-US"/>
        </a:p>
      </dgm:t>
    </dgm:pt>
    <dgm:pt modelId="{9950ECF3-4C08-4AB4-B0F2-BD076F6BA4FD}" type="sibTrans" cxnId="{533C72D5-5FB1-4FDE-ABCE-B552CF16B0F4}">
      <dgm:prSet/>
      <dgm:spPr/>
      <dgm:t>
        <a:bodyPr/>
        <a:lstStyle/>
        <a:p>
          <a:endParaRPr lang="en-US"/>
        </a:p>
      </dgm:t>
    </dgm:pt>
    <dgm:pt modelId="{C05E8BDA-68C2-4909-92DD-F3BC760DBBE2}">
      <dgm:prSet custT="1"/>
      <dgm:spPr/>
      <dgm:t>
        <a:bodyPr/>
        <a:lstStyle/>
        <a:p>
          <a:r>
            <a:rPr lang="en-US" sz="2000" b="1" dirty="0">
              <a:latin typeface="Calibri Light" panose="020F0302020204030204" pitchFamily="34" charset="0"/>
              <a:cs typeface="Calibri Light" panose="020F0302020204030204" pitchFamily="34" charset="0"/>
            </a:rPr>
            <a:t>Construct variant interpretations from sample cases</a:t>
          </a:r>
          <a:endParaRPr lang="en-US" sz="2000" b="1" dirty="0"/>
        </a:p>
      </dgm:t>
    </dgm:pt>
    <dgm:pt modelId="{A9A441CC-1D7A-4FB3-8A4C-17A9F252C42A}" type="parTrans" cxnId="{E5D19C37-D1AB-44A4-8DD3-B6609CDC8067}">
      <dgm:prSet/>
      <dgm:spPr/>
      <dgm:t>
        <a:bodyPr/>
        <a:lstStyle/>
        <a:p>
          <a:endParaRPr lang="en-US"/>
        </a:p>
      </dgm:t>
    </dgm:pt>
    <dgm:pt modelId="{CAAF8B98-45CA-4309-BE22-B7DB885D0B5B}" type="sibTrans" cxnId="{E5D19C37-D1AB-44A4-8DD3-B6609CDC8067}">
      <dgm:prSet/>
      <dgm:spPr/>
      <dgm:t>
        <a:bodyPr/>
        <a:lstStyle/>
        <a:p>
          <a:endParaRPr lang="en-US"/>
        </a:p>
      </dgm:t>
    </dgm:pt>
    <dgm:pt modelId="{F9C895C9-B885-4504-80A3-82B817F251D4}" type="pres">
      <dgm:prSet presAssocID="{36F4D83C-0A77-467C-A4AD-CAE209ACD2E9}" presName="Name0" presStyleCnt="0">
        <dgm:presLayoutVars>
          <dgm:dir/>
          <dgm:animLvl val="lvl"/>
          <dgm:resizeHandles val="exact"/>
        </dgm:presLayoutVars>
      </dgm:prSet>
      <dgm:spPr/>
    </dgm:pt>
    <dgm:pt modelId="{4C8A354D-F759-4920-8CC1-C8AE881DFE18}" type="pres">
      <dgm:prSet presAssocID="{D5B63C3C-5204-4D50-9CC9-209CFFFCD872}" presName="boxAndChildren" presStyleCnt="0"/>
      <dgm:spPr/>
    </dgm:pt>
    <dgm:pt modelId="{E3F61C1F-E4BE-48DD-AE4D-05CC831FCFE0}" type="pres">
      <dgm:prSet presAssocID="{D5B63C3C-5204-4D50-9CC9-209CFFFCD872}" presName="parentTextBox" presStyleLbl="alignNode1" presStyleIdx="0" presStyleCnt="4"/>
      <dgm:spPr/>
    </dgm:pt>
    <dgm:pt modelId="{F2D9D972-709A-4320-A3DA-A9080862D0DA}" type="pres">
      <dgm:prSet presAssocID="{D5B63C3C-5204-4D50-9CC9-209CFFFCD872}" presName="descendantBox" presStyleLbl="bgAccFollowNode1" presStyleIdx="0" presStyleCnt="4"/>
      <dgm:spPr/>
    </dgm:pt>
    <dgm:pt modelId="{3288EE8C-8D57-4D9C-8DA3-62AA22299BEE}" type="pres">
      <dgm:prSet presAssocID="{9950ECF3-4C08-4AB4-B0F2-BD076F6BA4FD}" presName="sp" presStyleCnt="0"/>
      <dgm:spPr/>
    </dgm:pt>
    <dgm:pt modelId="{A49ACBE4-BB7E-4A0A-AF4A-FD61A6E17610}" type="pres">
      <dgm:prSet presAssocID="{98CA101A-0A98-4543-B09F-1F76E2AA5BCF}" presName="arrowAndChildren" presStyleCnt="0"/>
      <dgm:spPr/>
    </dgm:pt>
    <dgm:pt modelId="{3DAA8B28-F815-4A36-BB36-6BDBF74EE398}" type="pres">
      <dgm:prSet presAssocID="{98CA101A-0A98-4543-B09F-1F76E2AA5BCF}" presName="parentTextArrow" presStyleLbl="node1" presStyleIdx="0" presStyleCnt="0"/>
      <dgm:spPr/>
    </dgm:pt>
    <dgm:pt modelId="{7B6B4B95-5266-4C28-B8C0-AF0696F80FC5}" type="pres">
      <dgm:prSet presAssocID="{98CA101A-0A98-4543-B09F-1F76E2AA5BCF}" presName="arrow" presStyleLbl="alignNode1" presStyleIdx="1" presStyleCnt="4"/>
      <dgm:spPr/>
    </dgm:pt>
    <dgm:pt modelId="{5BDCEC24-101A-406E-9D15-8D2515C2F39B}" type="pres">
      <dgm:prSet presAssocID="{98CA101A-0A98-4543-B09F-1F76E2AA5BCF}" presName="descendantArrow" presStyleLbl="bgAccFollowNode1" presStyleIdx="1" presStyleCnt="4"/>
      <dgm:spPr/>
    </dgm:pt>
    <dgm:pt modelId="{448A2DEC-7B99-4581-8071-03730E1317CC}" type="pres">
      <dgm:prSet presAssocID="{ABD06F71-5B39-4928-BCD9-AA9D7137162E}" presName="sp" presStyleCnt="0"/>
      <dgm:spPr/>
    </dgm:pt>
    <dgm:pt modelId="{8779E247-EBC5-48F2-9B39-A1D0AFA8AE39}" type="pres">
      <dgm:prSet presAssocID="{85C819CD-07F5-473F-B141-8DBC62002187}" presName="arrowAndChildren" presStyleCnt="0"/>
      <dgm:spPr/>
    </dgm:pt>
    <dgm:pt modelId="{136456FC-2030-439B-A90E-D37076857952}" type="pres">
      <dgm:prSet presAssocID="{85C819CD-07F5-473F-B141-8DBC62002187}" presName="parentTextArrow" presStyleLbl="node1" presStyleIdx="0" presStyleCnt="0"/>
      <dgm:spPr/>
    </dgm:pt>
    <dgm:pt modelId="{5D0C5A4A-8E97-4EF2-8738-2FB39FBB27F5}" type="pres">
      <dgm:prSet presAssocID="{85C819CD-07F5-473F-B141-8DBC62002187}" presName="arrow" presStyleLbl="alignNode1" presStyleIdx="2" presStyleCnt="4"/>
      <dgm:spPr/>
    </dgm:pt>
    <dgm:pt modelId="{AF64EBF3-8131-43EA-B994-F5090A93CF7A}" type="pres">
      <dgm:prSet presAssocID="{85C819CD-07F5-473F-B141-8DBC62002187}" presName="descendantArrow" presStyleLbl="bgAccFollowNode1" presStyleIdx="2" presStyleCnt="4"/>
      <dgm:spPr/>
    </dgm:pt>
    <dgm:pt modelId="{77D57B9C-ECB1-490B-B0BA-40604803FDB5}" type="pres">
      <dgm:prSet presAssocID="{822CD374-9701-4948-B99D-3C62F32F2D25}" presName="sp" presStyleCnt="0"/>
      <dgm:spPr/>
    </dgm:pt>
    <dgm:pt modelId="{568B8603-5688-4734-81C3-BEC71463ADDE}" type="pres">
      <dgm:prSet presAssocID="{AF49B56A-3852-4DBF-BC9C-BEA52940B65F}" presName="arrowAndChildren" presStyleCnt="0"/>
      <dgm:spPr/>
    </dgm:pt>
    <dgm:pt modelId="{125F7482-BA92-47A5-B724-D8D39E9F027D}" type="pres">
      <dgm:prSet presAssocID="{AF49B56A-3852-4DBF-BC9C-BEA52940B65F}" presName="parentTextArrow" presStyleLbl="node1" presStyleIdx="0" presStyleCnt="0"/>
      <dgm:spPr/>
    </dgm:pt>
    <dgm:pt modelId="{D99F5909-18E9-43AE-93DA-086386DA6CD2}" type="pres">
      <dgm:prSet presAssocID="{AF49B56A-3852-4DBF-BC9C-BEA52940B65F}" presName="arrow" presStyleLbl="alignNode1" presStyleIdx="3" presStyleCnt="4"/>
      <dgm:spPr/>
    </dgm:pt>
    <dgm:pt modelId="{CA3B05C5-8871-4C86-A29C-371647451CF6}" type="pres">
      <dgm:prSet presAssocID="{AF49B56A-3852-4DBF-BC9C-BEA52940B65F}" presName="descendantArrow" presStyleLbl="bgAccFollowNode1" presStyleIdx="3" presStyleCnt="4"/>
      <dgm:spPr/>
    </dgm:pt>
  </dgm:ptLst>
  <dgm:cxnLst>
    <dgm:cxn modelId="{C37B8704-B0FA-4910-82A3-D5454D3B2823}" type="presOf" srcId="{AF49B56A-3852-4DBF-BC9C-BEA52940B65F}" destId="{D99F5909-18E9-43AE-93DA-086386DA6CD2}" srcOrd="1" destOrd="0" presId="urn:microsoft.com/office/officeart/2016/7/layout/VerticalDownArrowProcess"/>
    <dgm:cxn modelId="{145FDC04-12F9-45D9-A88C-4870FB300B4D}" srcId="{AF49B56A-3852-4DBF-BC9C-BEA52940B65F}" destId="{296E5CCF-D745-4E9D-A5B2-5E3D669B414B}" srcOrd="0" destOrd="0" parTransId="{47199815-7B32-48CB-990F-231A9C33F7EA}" sibTransId="{FED8980E-A5D0-4F92-9F51-3B0B6DF84186}"/>
    <dgm:cxn modelId="{22DAA105-494B-4A06-AB35-8556FA59B7D6}" type="presOf" srcId="{98CA101A-0A98-4543-B09F-1F76E2AA5BCF}" destId="{3DAA8B28-F815-4A36-BB36-6BDBF74EE398}" srcOrd="0" destOrd="0" presId="urn:microsoft.com/office/officeart/2016/7/layout/VerticalDownArrowProcess"/>
    <dgm:cxn modelId="{F9CD0611-F7F4-40EE-98A3-63464D06866B}" type="presOf" srcId="{6A0BC362-8D25-4E0C-B544-E0FE4A723E44}" destId="{AF64EBF3-8131-43EA-B994-F5090A93CF7A}" srcOrd="0" destOrd="0" presId="urn:microsoft.com/office/officeart/2016/7/layout/VerticalDownArrowProcess"/>
    <dgm:cxn modelId="{2D39BB27-8F27-4FBB-B062-3E17D79ED172}" type="presOf" srcId="{85C819CD-07F5-473F-B141-8DBC62002187}" destId="{136456FC-2030-439B-A90E-D37076857952}" srcOrd="0" destOrd="0" presId="urn:microsoft.com/office/officeart/2016/7/layout/VerticalDownArrowProcess"/>
    <dgm:cxn modelId="{02AFCF28-5D26-4A0F-9E51-6543804F3E2F}" type="presOf" srcId="{C05E8BDA-68C2-4909-92DD-F3BC760DBBE2}" destId="{5BDCEC24-101A-406E-9D15-8D2515C2F39B}" srcOrd="0" destOrd="0" presId="urn:microsoft.com/office/officeart/2016/7/layout/VerticalDownArrowProcess"/>
    <dgm:cxn modelId="{23AE602A-74C3-4ADE-A658-3B3676A40569}" type="presOf" srcId="{98CA101A-0A98-4543-B09F-1F76E2AA5BCF}" destId="{7B6B4B95-5266-4C28-B8C0-AF0696F80FC5}" srcOrd="1" destOrd="0" presId="urn:microsoft.com/office/officeart/2016/7/layout/VerticalDownArrowProcess"/>
    <dgm:cxn modelId="{EF48B82C-062D-4D3B-A87D-661DFF514F29}" type="presOf" srcId="{74AE284D-005A-457B-A5A5-5B0DD981B721}" destId="{F2D9D972-709A-4320-A3DA-A9080862D0DA}" srcOrd="0" destOrd="0" presId="urn:microsoft.com/office/officeart/2016/7/layout/VerticalDownArrowProcess"/>
    <dgm:cxn modelId="{1AE78736-AD33-472F-A685-D1755E300B26}" srcId="{36F4D83C-0A77-467C-A4AD-CAE209ACD2E9}" destId="{85C819CD-07F5-473F-B141-8DBC62002187}" srcOrd="1" destOrd="0" parTransId="{D937ECF2-245C-4278-B66B-14C13D412609}" sibTransId="{ABD06F71-5B39-4928-BCD9-AA9D7137162E}"/>
    <dgm:cxn modelId="{E5D19C37-D1AB-44A4-8DD3-B6609CDC8067}" srcId="{98CA101A-0A98-4543-B09F-1F76E2AA5BCF}" destId="{C05E8BDA-68C2-4909-92DD-F3BC760DBBE2}" srcOrd="0" destOrd="0" parTransId="{A9A441CC-1D7A-4FB3-8A4C-17A9F252C42A}" sibTransId="{CAAF8B98-45CA-4309-BE22-B7DB885D0B5B}"/>
    <dgm:cxn modelId="{C0A72F63-6D06-4CA8-B265-8150B09463E4}" type="presOf" srcId="{AF49B56A-3852-4DBF-BC9C-BEA52940B65F}" destId="{125F7482-BA92-47A5-B724-D8D39E9F027D}" srcOrd="0" destOrd="0" presId="urn:microsoft.com/office/officeart/2016/7/layout/VerticalDownArrowProcess"/>
    <dgm:cxn modelId="{EB5A8A43-9F47-465C-858C-7843FC1209D2}" type="presOf" srcId="{36F4D83C-0A77-467C-A4AD-CAE209ACD2E9}" destId="{F9C895C9-B885-4504-80A3-82B817F251D4}" srcOrd="0" destOrd="0" presId="urn:microsoft.com/office/officeart/2016/7/layout/VerticalDownArrowProcess"/>
    <dgm:cxn modelId="{6C3D7744-4B14-4081-BD96-C0DC442FCFFB}" srcId="{36F4D83C-0A77-467C-A4AD-CAE209ACD2E9}" destId="{D5B63C3C-5204-4D50-9CC9-209CFFFCD872}" srcOrd="3" destOrd="0" parTransId="{CE709873-71CB-4A87-B82C-4049040D6FFA}" sibTransId="{EE9FA50E-584B-4505-8739-175F3BA91F78}"/>
    <dgm:cxn modelId="{32A4BD4F-E538-434A-B418-0E000972FAA2}" type="presOf" srcId="{D5B63C3C-5204-4D50-9CC9-209CFFFCD872}" destId="{E3F61C1F-E4BE-48DD-AE4D-05CC831FCFE0}" srcOrd="0" destOrd="0" presId="urn:microsoft.com/office/officeart/2016/7/layout/VerticalDownArrowProcess"/>
    <dgm:cxn modelId="{56D8525A-0FF7-4D8C-9BDB-1A3903CEF8C2}" type="presOf" srcId="{85C819CD-07F5-473F-B141-8DBC62002187}" destId="{5D0C5A4A-8E97-4EF2-8738-2FB39FBB27F5}" srcOrd="1" destOrd="0" presId="urn:microsoft.com/office/officeart/2016/7/layout/VerticalDownArrowProcess"/>
    <dgm:cxn modelId="{461B7C7E-FA04-459B-B417-4375AB4124A9}" srcId="{85C819CD-07F5-473F-B141-8DBC62002187}" destId="{6A0BC362-8D25-4E0C-B544-E0FE4A723E44}" srcOrd="0" destOrd="0" parTransId="{889F5020-A824-41C6-BE9E-664800D57D95}" sibTransId="{B8475435-94E0-4C1D-B8A6-CD55832F3537}"/>
    <dgm:cxn modelId="{30088182-2293-40E1-A946-7D61B2165934}" srcId="{36F4D83C-0A77-467C-A4AD-CAE209ACD2E9}" destId="{AF49B56A-3852-4DBF-BC9C-BEA52940B65F}" srcOrd="0" destOrd="0" parTransId="{C9BE80A0-C007-48A2-AFF3-2E02978AA2AC}" sibTransId="{822CD374-9701-4948-B99D-3C62F32F2D25}"/>
    <dgm:cxn modelId="{6F1782CF-EA08-4F21-8C10-743A2B5619E4}" srcId="{D5B63C3C-5204-4D50-9CC9-209CFFFCD872}" destId="{74AE284D-005A-457B-A5A5-5B0DD981B721}" srcOrd="0" destOrd="0" parTransId="{56012BF3-7ABA-4459-9587-864BE179B6AA}" sibTransId="{0B1861BD-4B15-4F7C-9637-67231F4CAE91}"/>
    <dgm:cxn modelId="{533C72D5-5FB1-4FDE-ABCE-B552CF16B0F4}" srcId="{36F4D83C-0A77-467C-A4AD-CAE209ACD2E9}" destId="{98CA101A-0A98-4543-B09F-1F76E2AA5BCF}" srcOrd="2" destOrd="0" parTransId="{A198D18A-68F8-48F0-B690-7C260F179655}" sibTransId="{9950ECF3-4C08-4AB4-B0F2-BD076F6BA4FD}"/>
    <dgm:cxn modelId="{65E8EAEA-9031-4849-B290-2A6BD71DA72D}" type="presOf" srcId="{296E5CCF-D745-4E9D-A5B2-5E3D669B414B}" destId="{CA3B05C5-8871-4C86-A29C-371647451CF6}" srcOrd="0" destOrd="0" presId="urn:microsoft.com/office/officeart/2016/7/layout/VerticalDownArrowProcess"/>
    <dgm:cxn modelId="{0646691D-3CD8-452D-A0B4-3D0C2635EAE8}" type="presParOf" srcId="{F9C895C9-B885-4504-80A3-82B817F251D4}" destId="{4C8A354D-F759-4920-8CC1-C8AE881DFE18}" srcOrd="0" destOrd="0" presId="urn:microsoft.com/office/officeart/2016/7/layout/VerticalDownArrowProcess"/>
    <dgm:cxn modelId="{EBF3DBE6-23B8-4155-A4F5-A3B30D69794D}" type="presParOf" srcId="{4C8A354D-F759-4920-8CC1-C8AE881DFE18}" destId="{E3F61C1F-E4BE-48DD-AE4D-05CC831FCFE0}" srcOrd="0" destOrd="0" presId="urn:microsoft.com/office/officeart/2016/7/layout/VerticalDownArrowProcess"/>
    <dgm:cxn modelId="{1C27C299-679B-4242-8BDA-3001BA47FE3A}" type="presParOf" srcId="{4C8A354D-F759-4920-8CC1-C8AE881DFE18}" destId="{F2D9D972-709A-4320-A3DA-A9080862D0DA}" srcOrd="1" destOrd="0" presId="urn:microsoft.com/office/officeart/2016/7/layout/VerticalDownArrowProcess"/>
    <dgm:cxn modelId="{47FE0815-1307-4DDE-BF26-4070FF5AB854}" type="presParOf" srcId="{F9C895C9-B885-4504-80A3-82B817F251D4}" destId="{3288EE8C-8D57-4D9C-8DA3-62AA22299BEE}" srcOrd="1" destOrd="0" presId="urn:microsoft.com/office/officeart/2016/7/layout/VerticalDownArrowProcess"/>
    <dgm:cxn modelId="{4FE27F9B-A9A7-47C4-AFBE-7E3D44329F25}" type="presParOf" srcId="{F9C895C9-B885-4504-80A3-82B817F251D4}" destId="{A49ACBE4-BB7E-4A0A-AF4A-FD61A6E17610}" srcOrd="2" destOrd="0" presId="urn:microsoft.com/office/officeart/2016/7/layout/VerticalDownArrowProcess"/>
    <dgm:cxn modelId="{793A3B86-77A1-4DA1-B90D-FB181D4D5B4C}" type="presParOf" srcId="{A49ACBE4-BB7E-4A0A-AF4A-FD61A6E17610}" destId="{3DAA8B28-F815-4A36-BB36-6BDBF74EE398}" srcOrd="0" destOrd="0" presId="urn:microsoft.com/office/officeart/2016/7/layout/VerticalDownArrowProcess"/>
    <dgm:cxn modelId="{D3B150AF-5395-46C9-9A9A-F984ECC0B05A}" type="presParOf" srcId="{A49ACBE4-BB7E-4A0A-AF4A-FD61A6E17610}" destId="{7B6B4B95-5266-4C28-B8C0-AF0696F80FC5}" srcOrd="1" destOrd="0" presId="urn:microsoft.com/office/officeart/2016/7/layout/VerticalDownArrowProcess"/>
    <dgm:cxn modelId="{EEF953E0-F4EB-438B-BD91-62E8509890EC}" type="presParOf" srcId="{A49ACBE4-BB7E-4A0A-AF4A-FD61A6E17610}" destId="{5BDCEC24-101A-406E-9D15-8D2515C2F39B}" srcOrd="2" destOrd="0" presId="urn:microsoft.com/office/officeart/2016/7/layout/VerticalDownArrowProcess"/>
    <dgm:cxn modelId="{BCAA21D6-184C-495A-90D2-CE28F877C939}" type="presParOf" srcId="{F9C895C9-B885-4504-80A3-82B817F251D4}" destId="{448A2DEC-7B99-4581-8071-03730E1317CC}" srcOrd="3" destOrd="0" presId="urn:microsoft.com/office/officeart/2016/7/layout/VerticalDownArrowProcess"/>
    <dgm:cxn modelId="{627EB7FA-AFC0-438B-B469-48842F040455}" type="presParOf" srcId="{F9C895C9-B885-4504-80A3-82B817F251D4}" destId="{8779E247-EBC5-48F2-9B39-A1D0AFA8AE39}" srcOrd="4" destOrd="0" presId="urn:microsoft.com/office/officeart/2016/7/layout/VerticalDownArrowProcess"/>
    <dgm:cxn modelId="{4F89FC74-5E86-4D16-BCED-6E5999BD7C25}" type="presParOf" srcId="{8779E247-EBC5-48F2-9B39-A1D0AFA8AE39}" destId="{136456FC-2030-439B-A90E-D37076857952}" srcOrd="0" destOrd="0" presId="urn:microsoft.com/office/officeart/2016/7/layout/VerticalDownArrowProcess"/>
    <dgm:cxn modelId="{A9ACB758-FAD0-4079-94D4-BEA7816BCC5D}" type="presParOf" srcId="{8779E247-EBC5-48F2-9B39-A1D0AFA8AE39}" destId="{5D0C5A4A-8E97-4EF2-8738-2FB39FBB27F5}" srcOrd="1" destOrd="0" presId="urn:microsoft.com/office/officeart/2016/7/layout/VerticalDownArrowProcess"/>
    <dgm:cxn modelId="{5E35B5C9-2A38-4D74-9D99-734752E33C47}" type="presParOf" srcId="{8779E247-EBC5-48F2-9B39-A1D0AFA8AE39}" destId="{AF64EBF3-8131-43EA-B994-F5090A93CF7A}" srcOrd="2" destOrd="0" presId="urn:microsoft.com/office/officeart/2016/7/layout/VerticalDownArrowProcess"/>
    <dgm:cxn modelId="{6926CAA0-35E9-49B3-877F-E47FA4C4C768}" type="presParOf" srcId="{F9C895C9-B885-4504-80A3-82B817F251D4}" destId="{77D57B9C-ECB1-490B-B0BA-40604803FDB5}" srcOrd="5" destOrd="0" presId="urn:microsoft.com/office/officeart/2016/7/layout/VerticalDownArrowProcess"/>
    <dgm:cxn modelId="{F8BFDC4E-E79D-4E45-A735-4324377CB7D5}" type="presParOf" srcId="{F9C895C9-B885-4504-80A3-82B817F251D4}" destId="{568B8603-5688-4734-81C3-BEC71463ADDE}" srcOrd="6" destOrd="0" presId="urn:microsoft.com/office/officeart/2016/7/layout/VerticalDownArrowProcess"/>
    <dgm:cxn modelId="{C0313F15-4D94-44C3-AB2A-284466C6832F}" type="presParOf" srcId="{568B8603-5688-4734-81C3-BEC71463ADDE}" destId="{125F7482-BA92-47A5-B724-D8D39E9F027D}" srcOrd="0" destOrd="0" presId="urn:microsoft.com/office/officeart/2016/7/layout/VerticalDownArrowProcess"/>
    <dgm:cxn modelId="{2942AF3C-4055-4A4A-956F-8C84DE8E43A4}" type="presParOf" srcId="{568B8603-5688-4734-81C3-BEC71463ADDE}" destId="{D99F5909-18E9-43AE-93DA-086386DA6CD2}" srcOrd="1" destOrd="0" presId="urn:microsoft.com/office/officeart/2016/7/layout/VerticalDownArrowProcess"/>
    <dgm:cxn modelId="{4D35BAC8-F10C-4FCC-89BC-C375B73A90AF}" type="presParOf" srcId="{568B8603-5688-4734-81C3-BEC71463ADDE}" destId="{CA3B05C5-8871-4C86-A29C-371647451CF6}"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F61C1F-E4BE-48DD-AE4D-05CC831FCFE0}">
      <dsp:nvSpPr>
        <dsp:cNvPr id="0" name=""/>
        <dsp:cNvSpPr/>
      </dsp:nvSpPr>
      <dsp:spPr>
        <a:xfrm>
          <a:off x="0" y="3568110"/>
          <a:ext cx="2628215" cy="780615"/>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86919" tIns="192024" rIns="186919"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Evaluate</a:t>
          </a:r>
        </a:p>
      </dsp:txBody>
      <dsp:txXfrm>
        <a:off x="0" y="3568110"/>
        <a:ext cx="2628215" cy="780615"/>
      </dsp:txXfrm>
    </dsp:sp>
    <dsp:sp modelId="{F2D9D972-709A-4320-A3DA-A9080862D0DA}">
      <dsp:nvSpPr>
        <dsp:cNvPr id="0" name=""/>
        <dsp:cNvSpPr/>
      </dsp:nvSpPr>
      <dsp:spPr>
        <a:xfrm>
          <a:off x="2628215" y="3568110"/>
          <a:ext cx="7884646" cy="780615"/>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938" tIns="254000" rIns="159938" bIns="254000" numCol="1" spcCol="1270" anchor="ctr" anchorCtr="0">
          <a:noAutofit/>
        </a:bodyPr>
        <a:lstStyle/>
        <a:p>
          <a:pPr marL="0" lvl="0" indent="0" algn="l" defTabSz="889000">
            <a:lnSpc>
              <a:spcPct val="90000"/>
            </a:lnSpc>
            <a:spcBef>
              <a:spcPct val="0"/>
            </a:spcBef>
            <a:spcAft>
              <a:spcPct val="35000"/>
            </a:spcAft>
            <a:buNone/>
          </a:pPr>
          <a:r>
            <a:rPr lang="en-US" sz="2000" b="0" kern="1200" dirty="0">
              <a:latin typeface="Calibri Light" panose="020F0302020204030204" pitchFamily="34" charset="0"/>
            </a:rPr>
            <a:t>Evaluate the differences between the standard ACMG guidelines and other variant classification methods (e.g. </a:t>
          </a:r>
          <a:r>
            <a:rPr lang="en-US" sz="2000" b="0" kern="1200" dirty="0" err="1">
              <a:latin typeface="Calibri Light" panose="020F0302020204030204" pitchFamily="34" charset="0"/>
            </a:rPr>
            <a:t>Sherloc</a:t>
          </a:r>
          <a:r>
            <a:rPr lang="en-US" sz="2000" b="0" kern="1200" dirty="0">
              <a:latin typeface="Calibri Light" panose="020F0302020204030204" pitchFamily="34" charset="0"/>
            </a:rPr>
            <a:t>, </a:t>
          </a:r>
          <a:r>
            <a:rPr lang="en-US" sz="2000" b="0" kern="1200" dirty="0" err="1">
              <a:latin typeface="Calibri Light" panose="020F0302020204030204" pitchFamily="34" charset="0"/>
            </a:rPr>
            <a:t>ClinGen</a:t>
          </a:r>
          <a:r>
            <a:rPr lang="en-US" sz="2000" b="0" kern="1200" dirty="0">
              <a:latin typeface="Calibri Light" panose="020F0302020204030204" pitchFamily="34" charset="0"/>
            </a:rPr>
            <a:t> Expert Panels)</a:t>
          </a:r>
          <a:endParaRPr lang="en-US" sz="2000" b="0" kern="1200" dirty="0">
            <a:latin typeface="Calibri Light" panose="020F0302020204030204" pitchFamily="34" charset="0"/>
            <a:cs typeface="Calibri Light" panose="020F0302020204030204" pitchFamily="34" charset="0"/>
          </a:endParaRPr>
        </a:p>
      </dsp:txBody>
      <dsp:txXfrm>
        <a:off x="2628215" y="3568110"/>
        <a:ext cx="7884646" cy="780615"/>
      </dsp:txXfrm>
    </dsp:sp>
    <dsp:sp modelId="{7B6B4B95-5266-4C28-B8C0-AF0696F80FC5}">
      <dsp:nvSpPr>
        <dsp:cNvPr id="0" name=""/>
        <dsp:cNvSpPr/>
      </dsp:nvSpPr>
      <dsp:spPr>
        <a:xfrm rot="10800000">
          <a:off x="0" y="2379233"/>
          <a:ext cx="2628215" cy="1200586"/>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86919" tIns="192024" rIns="186919"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Construct</a:t>
          </a:r>
        </a:p>
      </dsp:txBody>
      <dsp:txXfrm rot="-10800000">
        <a:off x="0" y="2379233"/>
        <a:ext cx="2628215" cy="780381"/>
      </dsp:txXfrm>
    </dsp:sp>
    <dsp:sp modelId="{5BDCEC24-101A-406E-9D15-8D2515C2F39B}">
      <dsp:nvSpPr>
        <dsp:cNvPr id="0" name=""/>
        <dsp:cNvSpPr/>
      </dsp:nvSpPr>
      <dsp:spPr>
        <a:xfrm>
          <a:off x="2628215" y="2379233"/>
          <a:ext cx="7884646" cy="780381"/>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938" tIns="254000" rIns="159938" bIns="254000" numCol="1" spcCol="1270" anchor="ctr" anchorCtr="0">
          <a:noAutofit/>
        </a:bodyPr>
        <a:lstStyle/>
        <a:p>
          <a:pPr marL="0" lvl="0" indent="0" algn="l" defTabSz="889000">
            <a:lnSpc>
              <a:spcPct val="90000"/>
            </a:lnSpc>
            <a:spcBef>
              <a:spcPct val="0"/>
            </a:spcBef>
            <a:spcAft>
              <a:spcPct val="35000"/>
            </a:spcAft>
            <a:buNone/>
          </a:pPr>
          <a:r>
            <a:rPr lang="en-US" sz="2000" b="0" kern="1200" dirty="0">
              <a:latin typeface="Calibri Light" panose="020F0302020204030204" pitchFamily="34" charset="0"/>
              <a:cs typeface="Calibri Light" panose="020F0302020204030204" pitchFamily="34" charset="0"/>
            </a:rPr>
            <a:t>Construct variant interpretations from sample cases</a:t>
          </a:r>
          <a:endParaRPr lang="en-US" sz="2000" b="0" kern="1200" dirty="0"/>
        </a:p>
      </dsp:txBody>
      <dsp:txXfrm>
        <a:off x="2628215" y="2379233"/>
        <a:ext cx="7884646" cy="780381"/>
      </dsp:txXfrm>
    </dsp:sp>
    <dsp:sp modelId="{5D0C5A4A-8E97-4EF2-8738-2FB39FBB27F5}">
      <dsp:nvSpPr>
        <dsp:cNvPr id="0" name=""/>
        <dsp:cNvSpPr/>
      </dsp:nvSpPr>
      <dsp:spPr>
        <a:xfrm rot="10800000">
          <a:off x="0" y="1190356"/>
          <a:ext cx="2628215" cy="1200586"/>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86919" tIns="192024" rIns="186919"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Apply</a:t>
          </a:r>
        </a:p>
      </dsp:txBody>
      <dsp:txXfrm rot="-10800000">
        <a:off x="0" y="1190356"/>
        <a:ext cx="2628215" cy="780381"/>
      </dsp:txXfrm>
    </dsp:sp>
    <dsp:sp modelId="{AF64EBF3-8131-43EA-B994-F5090A93CF7A}">
      <dsp:nvSpPr>
        <dsp:cNvPr id="0" name=""/>
        <dsp:cNvSpPr/>
      </dsp:nvSpPr>
      <dsp:spPr>
        <a:xfrm>
          <a:off x="2628215" y="1190356"/>
          <a:ext cx="7884646" cy="780381"/>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938" tIns="254000" rIns="159938" bIns="254000" numCol="1" spcCol="1270" anchor="ctr" anchorCtr="0">
          <a:noAutofit/>
        </a:bodyPr>
        <a:lstStyle/>
        <a:p>
          <a:pPr marL="0" lvl="0" indent="0" algn="l" defTabSz="889000">
            <a:lnSpc>
              <a:spcPct val="90000"/>
            </a:lnSpc>
            <a:spcBef>
              <a:spcPct val="0"/>
            </a:spcBef>
            <a:spcAft>
              <a:spcPct val="35000"/>
            </a:spcAft>
            <a:buNone/>
          </a:pPr>
          <a:r>
            <a:rPr lang="en-US" sz="2000" b="0" kern="1200" dirty="0">
              <a:latin typeface="Calibri Light" panose="020F0302020204030204" pitchFamily="34" charset="0"/>
            </a:rPr>
            <a:t>Apply the 2015 ACMG guidelines to data points to determine a variant classification</a:t>
          </a:r>
          <a:endParaRPr lang="en-US" sz="2000" b="0" kern="1200" dirty="0"/>
        </a:p>
      </dsp:txBody>
      <dsp:txXfrm>
        <a:off x="2628215" y="1190356"/>
        <a:ext cx="7884646" cy="780381"/>
      </dsp:txXfrm>
    </dsp:sp>
    <dsp:sp modelId="{D99F5909-18E9-43AE-93DA-086386DA6CD2}">
      <dsp:nvSpPr>
        <dsp:cNvPr id="0" name=""/>
        <dsp:cNvSpPr/>
      </dsp:nvSpPr>
      <dsp:spPr>
        <a:xfrm rot="10800000">
          <a:off x="0" y="1478"/>
          <a:ext cx="2628215" cy="1200586"/>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86919" tIns="192024" rIns="186919"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Examine</a:t>
          </a:r>
        </a:p>
      </dsp:txBody>
      <dsp:txXfrm rot="-10800000">
        <a:off x="0" y="1478"/>
        <a:ext cx="2628215" cy="780381"/>
      </dsp:txXfrm>
    </dsp:sp>
    <dsp:sp modelId="{CA3B05C5-8871-4C86-A29C-371647451CF6}">
      <dsp:nvSpPr>
        <dsp:cNvPr id="0" name=""/>
        <dsp:cNvSpPr/>
      </dsp:nvSpPr>
      <dsp:spPr>
        <a:xfrm>
          <a:off x="2628215" y="1478"/>
          <a:ext cx="7884646" cy="780381"/>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938" tIns="254000" rIns="159938" bIns="254000" numCol="1" spcCol="1270" anchor="ctr" anchorCtr="0">
          <a:noAutofit/>
        </a:bodyPr>
        <a:lstStyle/>
        <a:p>
          <a:pPr marL="0" lvl="0" indent="0" algn="l" defTabSz="889000">
            <a:lnSpc>
              <a:spcPct val="90000"/>
            </a:lnSpc>
            <a:spcBef>
              <a:spcPct val="0"/>
            </a:spcBef>
            <a:spcAft>
              <a:spcPct val="35000"/>
            </a:spcAft>
            <a:buNone/>
          </a:pPr>
          <a:r>
            <a:rPr lang="en-US" sz="2000" b="0" kern="1200" dirty="0">
              <a:latin typeface="Calibri Light" panose="020F0302020204030204" pitchFamily="34" charset="0"/>
            </a:rPr>
            <a:t>Examine the methodology of the 2015 ACMG Sequence Interpretation Guidelines</a:t>
          </a:r>
          <a:endParaRPr lang="en-US" sz="2000" b="0" kern="1200" dirty="0"/>
        </a:p>
      </dsp:txBody>
      <dsp:txXfrm>
        <a:off x="2628215" y="1478"/>
        <a:ext cx="7884646" cy="7803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F61C1F-E4BE-48DD-AE4D-05CC831FCFE0}">
      <dsp:nvSpPr>
        <dsp:cNvPr id="0" name=""/>
        <dsp:cNvSpPr/>
      </dsp:nvSpPr>
      <dsp:spPr>
        <a:xfrm>
          <a:off x="0" y="3568110"/>
          <a:ext cx="2628215" cy="780615"/>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86919" tIns="192024" rIns="186919"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Evaluate</a:t>
          </a:r>
        </a:p>
      </dsp:txBody>
      <dsp:txXfrm>
        <a:off x="0" y="3568110"/>
        <a:ext cx="2628215" cy="780615"/>
      </dsp:txXfrm>
    </dsp:sp>
    <dsp:sp modelId="{F2D9D972-709A-4320-A3DA-A9080862D0DA}">
      <dsp:nvSpPr>
        <dsp:cNvPr id="0" name=""/>
        <dsp:cNvSpPr/>
      </dsp:nvSpPr>
      <dsp:spPr>
        <a:xfrm>
          <a:off x="2628215" y="3568110"/>
          <a:ext cx="7884646" cy="780615"/>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938" tIns="254000" rIns="159938" bIns="254000" numCol="1" spcCol="1270" anchor="ctr" anchorCtr="0">
          <a:noAutofit/>
        </a:bodyPr>
        <a:lstStyle/>
        <a:p>
          <a:pPr marL="0" lvl="0" indent="0" algn="l" defTabSz="889000">
            <a:lnSpc>
              <a:spcPct val="90000"/>
            </a:lnSpc>
            <a:spcBef>
              <a:spcPct val="0"/>
            </a:spcBef>
            <a:spcAft>
              <a:spcPct val="35000"/>
            </a:spcAft>
            <a:buNone/>
          </a:pPr>
          <a:r>
            <a:rPr lang="en-US" sz="2000" b="0" kern="1200" dirty="0">
              <a:latin typeface="Calibri Light" panose="020F0302020204030204" pitchFamily="34" charset="0"/>
            </a:rPr>
            <a:t>Evaluate the differences between the standard ACMG guidelines and other variant classification methods (e.g. </a:t>
          </a:r>
          <a:r>
            <a:rPr lang="en-US" sz="2000" b="0" kern="1200" dirty="0" err="1">
              <a:latin typeface="Calibri Light" panose="020F0302020204030204" pitchFamily="34" charset="0"/>
            </a:rPr>
            <a:t>Sherloc</a:t>
          </a:r>
          <a:r>
            <a:rPr lang="en-US" sz="2000" b="0" kern="1200" dirty="0">
              <a:latin typeface="Calibri Light" panose="020F0302020204030204" pitchFamily="34" charset="0"/>
            </a:rPr>
            <a:t>, </a:t>
          </a:r>
          <a:r>
            <a:rPr lang="en-US" sz="2000" b="0" kern="1200" dirty="0" err="1">
              <a:latin typeface="Calibri Light" panose="020F0302020204030204" pitchFamily="34" charset="0"/>
            </a:rPr>
            <a:t>ClinGen</a:t>
          </a:r>
          <a:r>
            <a:rPr lang="en-US" sz="2000" b="0" kern="1200" dirty="0">
              <a:latin typeface="Calibri Light" panose="020F0302020204030204" pitchFamily="34" charset="0"/>
            </a:rPr>
            <a:t> Expert Panels)</a:t>
          </a:r>
          <a:endParaRPr lang="en-US" sz="2000" b="0" kern="1200" dirty="0">
            <a:latin typeface="Calibri Light" panose="020F0302020204030204" pitchFamily="34" charset="0"/>
            <a:cs typeface="Calibri Light" panose="020F0302020204030204" pitchFamily="34" charset="0"/>
          </a:endParaRPr>
        </a:p>
      </dsp:txBody>
      <dsp:txXfrm>
        <a:off x="2628215" y="3568110"/>
        <a:ext cx="7884646" cy="780615"/>
      </dsp:txXfrm>
    </dsp:sp>
    <dsp:sp modelId="{7B6B4B95-5266-4C28-B8C0-AF0696F80FC5}">
      <dsp:nvSpPr>
        <dsp:cNvPr id="0" name=""/>
        <dsp:cNvSpPr/>
      </dsp:nvSpPr>
      <dsp:spPr>
        <a:xfrm rot="10800000">
          <a:off x="0" y="2379233"/>
          <a:ext cx="2628215" cy="1200586"/>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86919" tIns="192024" rIns="186919"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Construct</a:t>
          </a:r>
        </a:p>
      </dsp:txBody>
      <dsp:txXfrm rot="-10800000">
        <a:off x="0" y="2379233"/>
        <a:ext cx="2628215" cy="780381"/>
      </dsp:txXfrm>
    </dsp:sp>
    <dsp:sp modelId="{5BDCEC24-101A-406E-9D15-8D2515C2F39B}">
      <dsp:nvSpPr>
        <dsp:cNvPr id="0" name=""/>
        <dsp:cNvSpPr/>
      </dsp:nvSpPr>
      <dsp:spPr>
        <a:xfrm>
          <a:off x="2628215" y="2379233"/>
          <a:ext cx="7884646" cy="780381"/>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938" tIns="254000" rIns="159938" bIns="254000" numCol="1" spcCol="1270" anchor="ctr" anchorCtr="0">
          <a:noAutofit/>
        </a:bodyPr>
        <a:lstStyle/>
        <a:p>
          <a:pPr marL="0" lvl="0" indent="0" algn="l" defTabSz="889000">
            <a:lnSpc>
              <a:spcPct val="90000"/>
            </a:lnSpc>
            <a:spcBef>
              <a:spcPct val="0"/>
            </a:spcBef>
            <a:spcAft>
              <a:spcPct val="35000"/>
            </a:spcAft>
            <a:buNone/>
          </a:pPr>
          <a:r>
            <a:rPr lang="en-US" sz="2000" b="0" kern="1200" dirty="0">
              <a:latin typeface="Calibri Light" panose="020F0302020204030204" pitchFamily="34" charset="0"/>
              <a:cs typeface="Calibri Light" panose="020F0302020204030204" pitchFamily="34" charset="0"/>
            </a:rPr>
            <a:t>Construct variant interpretations from sample cases</a:t>
          </a:r>
          <a:endParaRPr lang="en-US" sz="2000" b="0" kern="1200" dirty="0"/>
        </a:p>
      </dsp:txBody>
      <dsp:txXfrm>
        <a:off x="2628215" y="2379233"/>
        <a:ext cx="7884646" cy="780381"/>
      </dsp:txXfrm>
    </dsp:sp>
    <dsp:sp modelId="{5D0C5A4A-8E97-4EF2-8738-2FB39FBB27F5}">
      <dsp:nvSpPr>
        <dsp:cNvPr id="0" name=""/>
        <dsp:cNvSpPr/>
      </dsp:nvSpPr>
      <dsp:spPr>
        <a:xfrm rot="10800000">
          <a:off x="0" y="1190356"/>
          <a:ext cx="2628215" cy="1200586"/>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86919" tIns="192024" rIns="186919"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Apply</a:t>
          </a:r>
        </a:p>
      </dsp:txBody>
      <dsp:txXfrm rot="-10800000">
        <a:off x="0" y="1190356"/>
        <a:ext cx="2628215" cy="780381"/>
      </dsp:txXfrm>
    </dsp:sp>
    <dsp:sp modelId="{AF64EBF3-8131-43EA-B994-F5090A93CF7A}">
      <dsp:nvSpPr>
        <dsp:cNvPr id="0" name=""/>
        <dsp:cNvSpPr/>
      </dsp:nvSpPr>
      <dsp:spPr>
        <a:xfrm>
          <a:off x="2628215" y="1190356"/>
          <a:ext cx="7884646" cy="780381"/>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938" tIns="254000" rIns="159938" bIns="254000" numCol="1" spcCol="1270" anchor="ctr" anchorCtr="0">
          <a:noAutofit/>
        </a:bodyPr>
        <a:lstStyle/>
        <a:p>
          <a:pPr marL="0" lvl="0" indent="0" algn="l" defTabSz="889000">
            <a:lnSpc>
              <a:spcPct val="90000"/>
            </a:lnSpc>
            <a:spcBef>
              <a:spcPct val="0"/>
            </a:spcBef>
            <a:spcAft>
              <a:spcPct val="35000"/>
            </a:spcAft>
            <a:buNone/>
          </a:pPr>
          <a:r>
            <a:rPr lang="en-US" sz="2000" b="0" kern="1200" dirty="0">
              <a:latin typeface="Calibri Light" panose="020F0302020204030204" pitchFamily="34" charset="0"/>
            </a:rPr>
            <a:t>Apply the 2015 ACMG guidelines to data points to determine a variant classification</a:t>
          </a:r>
          <a:endParaRPr lang="en-US" sz="2000" b="0" kern="1200" dirty="0"/>
        </a:p>
      </dsp:txBody>
      <dsp:txXfrm>
        <a:off x="2628215" y="1190356"/>
        <a:ext cx="7884646" cy="780381"/>
      </dsp:txXfrm>
    </dsp:sp>
    <dsp:sp modelId="{D99F5909-18E9-43AE-93DA-086386DA6CD2}">
      <dsp:nvSpPr>
        <dsp:cNvPr id="0" name=""/>
        <dsp:cNvSpPr/>
      </dsp:nvSpPr>
      <dsp:spPr>
        <a:xfrm rot="10800000">
          <a:off x="0" y="1478"/>
          <a:ext cx="2628215" cy="1200586"/>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86919" tIns="192024" rIns="186919" bIns="192024" numCol="1" spcCol="1270" anchor="ctr" anchorCtr="0">
          <a:noAutofit/>
        </a:bodyPr>
        <a:lstStyle/>
        <a:p>
          <a:pPr marL="0" lvl="0" indent="0" algn="ctr" defTabSz="1200150">
            <a:lnSpc>
              <a:spcPct val="90000"/>
            </a:lnSpc>
            <a:spcBef>
              <a:spcPct val="0"/>
            </a:spcBef>
            <a:spcAft>
              <a:spcPct val="35000"/>
            </a:spcAft>
            <a:buNone/>
          </a:pPr>
          <a:r>
            <a:rPr lang="en-US" sz="2700" b="1" kern="1200" dirty="0"/>
            <a:t>Examine</a:t>
          </a:r>
        </a:p>
      </dsp:txBody>
      <dsp:txXfrm rot="-10800000">
        <a:off x="0" y="1478"/>
        <a:ext cx="2628215" cy="780381"/>
      </dsp:txXfrm>
    </dsp:sp>
    <dsp:sp modelId="{CA3B05C5-8871-4C86-A29C-371647451CF6}">
      <dsp:nvSpPr>
        <dsp:cNvPr id="0" name=""/>
        <dsp:cNvSpPr/>
      </dsp:nvSpPr>
      <dsp:spPr>
        <a:xfrm>
          <a:off x="2628215" y="1478"/>
          <a:ext cx="7884646" cy="780381"/>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938" tIns="254000" rIns="159938" bIns="2540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Calibri Light" panose="020F0302020204030204" pitchFamily="34" charset="0"/>
            </a:rPr>
            <a:t>Examine the methodology of the 2015 ACMG Sequence Interpretation Guidelines</a:t>
          </a:r>
          <a:endParaRPr lang="en-US" sz="2000" b="1" kern="1200" dirty="0"/>
        </a:p>
      </dsp:txBody>
      <dsp:txXfrm>
        <a:off x="2628215" y="1478"/>
        <a:ext cx="7884646" cy="7803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F61C1F-E4BE-48DD-AE4D-05CC831FCFE0}">
      <dsp:nvSpPr>
        <dsp:cNvPr id="0" name=""/>
        <dsp:cNvSpPr/>
      </dsp:nvSpPr>
      <dsp:spPr>
        <a:xfrm>
          <a:off x="0" y="3568110"/>
          <a:ext cx="2628215" cy="780615"/>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86919" tIns="192024" rIns="186919"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Evaluate</a:t>
          </a:r>
        </a:p>
      </dsp:txBody>
      <dsp:txXfrm>
        <a:off x="0" y="3568110"/>
        <a:ext cx="2628215" cy="780615"/>
      </dsp:txXfrm>
    </dsp:sp>
    <dsp:sp modelId="{F2D9D972-709A-4320-A3DA-A9080862D0DA}">
      <dsp:nvSpPr>
        <dsp:cNvPr id="0" name=""/>
        <dsp:cNvSpPr/>
      </dsp:nvSpPr>
      <dsp:spPr>
        <a:xfrm>
          <a:off x="2628215" y="3568110"/>
          <a:ext cx="7884646" cy="780615"/>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938" tIns="254000" rIns="159938" bIns="254000" numCol="1" spcCol="1270" anchor="ctr" anchorCtr="0">
          <a:noAutofit/>
        </a:bodyPr>
        <a:lstStyle/>
        <a:p>
          <a:pPr marL="0" lvl="0" indent="0" algn="l" defTabSz="889000">
            <a:lnSpc>
              <a:spcPct val="90000"/>
            </a:lnSpc>
            <a:spcBef>
              <a:spcPct val="0"/>
            </a:spcBef>
            <a:spcAft>
              <a:spcPct val="35000"/>
            </a:spcAft>
            <a:buNone/>
          </a:pPr>
          <a:r>
            <a:rPr lang="en-US" sz="2000" b="0" kern="1200" dirty="0">
              <a:latin typeface="Calibri Light" panose="020F0302020204030204" pitchFamily="34" charset="0"/>
            </a:rPr>
            <a:t>Evaluate the differences between the standard ACMG guidelines and other variant classification methods (e.g. </a:t>
          </a:r>
          <a:r>
            <a:rPr lang="en-US" sz="2000" b="0" kern="1200" dirty="0" err="1">
              <a:latin typeface="Calibri Light" panose="020F0302020204030204" pitchFamily="34" charset="0"/>
            </a:rPr>
            <a:t>Sherloc</a:t>
          </a:r>
          <a:r>
            <a:rPr lang="en-US" sz="2000" b="0" kern="1200" dirty="0">
              <a:latin typeface="Calibri Light" panose="020F0302020204030204" pitchFamily="34" charset="0"/>
            </a:rPr>
            <a:t>, </a:t>
          </a:r>
          <a:r>
            <a:rPr lang="en-US" sz="2000" b="0" kern="1200" dirty="0" err="1">
              <a:latin typeface="Calibri Light" panose="020F0302020204030204" pitchFamily="34" charset="0"/>
            </a:rPr>
            <a:t>ClinGen</a:t>
          </a:r>
          <a:r>
            <a:rPr lang="en-US" sz="2000" b="0" kern="1200" dirty="0">
              <a:latin typeface="Calibri Light" panose="020F0302020204030204" pitchFamily="34" charset="0"/>
            </a:rPr>
            <a:t> Expert Panels)</a:t>
          </a:r>
          <a:endParaRPr lang="en-US" sz="2000" b="0" kern="1200" dirty="0">
            <a:latin typeface="Calibri Light" panose="020F0302020204030204" pitchFamily="34" charset="0"/>
            <a:cs typeface="Calibri Light" panose="020F0302020204030204" pitchFamily="34" charset="0"/>
          </a:endParaRPr>
        </a:p>
      </dsp:txBody>
      <dsp:txXfrm>
        <a:off x="2628215" y="3568110"/>
        <a:ext cx="7884646" cy="780615"/>
      </dsp:txXfrm>
    </dsp:sp>
    <dsp:sp modelId="{7B6B4B95-5266-4C28-B8C0-AF0696F80FC5}">
      <dsp:nvSpPr>
        <dsp:cNvPr id="0" name=""/>
        <dsp:cNvSpPr/>
      </dsp:nvSpPr>
      <dsp:spPr>
        <a:xfrm rot="10800000">
          <a:off x="0" y="2379233"/>
          <a:ext cx="2628215" cy="1200586"/>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86919" tIns="192024" rIns="186919"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Construct</a:t>
          </a:r>
        </a:p>
      </dsp:txBody>
      <dsp:txXfrm rot="-10800000">
        <a:off x="0" y="2379233"/>
        <a:ext cx="2628215" cy="780381"/>
      </dsp:txXfrm>
    </dsp:sp>
    <dsp:sp modelId="{5BDCEC24-101A-406E-9D15-8D2515C2F39B}">
      <dsp:nvSpPr>
        <dsp:cNvPr id="0" name=""/>
        <dsp:cNvSpPr/>
      </dsp:nvSpPr>
      <dsp:spPr>
        <a:xfrm>
          <a:off x="2628215" y="2379233"/>
          <a:ext cx="7884646" cy="780381"/>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938" tIns="254000" rIns="159938" bIns="254000" numCol="1" spcCol="1270" anchor="ctr" anchorCtr="0">
          <a:noAutofit/>
        </a:bodyPr>
        <a:lstStyle/>
        <a:p>
          <a:pPr marL="0" lvl="0" indent="0" algn="l" defTabSz="889000">
            <a:lnSpc>
              <a:spcPct val="90000"/>
            </a:lnSpc>
            <a:spcBef>
              <a:spcPct val="0"/>
            </a:spcBef>
            <a:spcAft>
              <a:spcPct val="35000"/>
            </a:spcAft>
            <a:buNone/>
          </a:pPr>
          <a:r>
            <a:rPr lang="en-US" sz="2000" b="0" kern="1200" dirty="0">
              <a:latin typeface="Calibri Light" panose="020F0302020204030204" pitchFamily="34" charset="0"/>
              <a:cs typeface="Calibri Light" panose="020F0302020204030204" pitchFamily="34" charset="0"/>
            </a:rPr>
            <a:t>Construct variant interpretations from sample cases</a:t>
          </a:r>
          <a:endParaRPr lang="en-US" sz="2000" b="0" kern="1200" dirty="0"/>
        </a:p>
      </dsp:txBody>
      <dsp:txXfrm>
        <a:off x="2628215" y="2379233"/>
        <a:ext cx="7884646" cy="780381"/>
      </dsp:txXfrm>
    </dsp:sp>
    <dsp:sp modelId="{5D0C5A4A-8E97-4EF2-8738-2FB39FBB27F5}">
      <dsp:nvSpPr>
        <dsp:cNvPr id="0" name=""/>
        <dsp:cNvSpPr/>
      </dsp:nvSpPr>
      <dsp:spPr>
        <a:xfrm rot="10800000">
          <a:off x="0" y="1190356"/>
          <a:ext cx="2628215" cy="1200586"/>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86919" tIns="192024" rIns="186919" bIns="192024" numCol="1" spcCol="1270" anchor="ctr" anchorCtr="0">
          <a:noAutofit/>
        </a:bodyPr>
        <a:lstStyle/>
        <a:p>
          <a:pPr marL="0" lvl="0" indent="0" algn="ctr" defTabSz="1200150">
            <a:lnSpc>
              <a:spcPct val="90000"/>
            </a:lnSpc>
            <a:spcBef>
              <a:spcPct val="0"/>
            </a:spcBef>
            <a:spcAft>
              <a:spcPct val="35000"/>
            </a:spcAft>
            <a:buNone/>
          </a:pPr>
          <a:r>
            <a:rPr lang="en-US" sz="2700" b="1" kern="1200" dirty="0"/>
            <a:t>Apply</a:t>
          </a:r>
        </a:p>
      </dsp:txBody>
      <dsp:txXfrm rot="-10800000">
        <a:off x="0" y="1190356"/>
        <a:ext cx="2628215" cy="780381"/>
      </dsp:txXfrm>
    </dsp:sp>
    <dsp:sp modelId="{AF64EBF3-8131-43EA-B994-F5090A93CF7A}">
      <dsp:nvSpPr>
        <dsp:cNvPr id="0" name=""/>
        <dsp:cNvSpPr/>
      </dsp:nvSpPr>
      <dsp:spPr>
        <a:xfrm>
          <a:off x="2628215" y="1190356"/>
          <a:ext cx="7884646" cy="780381"/>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938" tIns="254000" rIns="159938" bIns="2540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Calibri Light" panose="020F0302020204030204" pitchFamily="34" charset="0"/>
            </a:rPr>
            <a:t>Apply the 2015 ACMG guidelines to data points to determine a variant classification</a:t>
          </a:r>
          <a:endParaRPr lang="en-US" sz="2000" b="1" kern="1200" dirty="0"/>
        </a:p>
      </dsp:txBody>
      <dsp:txXfrm>
        <a:off x="2628215" y="1190356"/>
        <a:ext cx="7884646" cy="780381"/>
      </dsp:txXfrm>
    </dsp:sp>
    <dsp:sp modelId="{D99F5909-18E9-43AE-93DA-086386DA6CD2}">
      <dsp:nvSpPr>
        <dsp:cNvPr id="0" name=""/>
        <dsp:cNvSpPr/>
      </dsp:nvSpPr>
      <dsp:spPr>
        <a:xfrm rot="10800000">
          <a:off x="0" y="1478"/>
          <a:ext cx="2628215" cy="1200586"/>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86919" tIns="192024" rIns="186919"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Examine</a:t>
          </a:r>
        </a:p>
      </dsp:txBody>
      <dsp:txXfrm rot="-10800000">
        <a:off x="0" y="1478"/>
        <a:ext cx="2628215" cy="780381"/>
      </dsp:txXfrm>
    </dsp:sp>
    <dsp:sp modelId="{CA3B05C5-8871-4C86-A29C-371647451CF6}">
      <dsp:nvSpPr>
        <dsp:cNvPr id="0" name=""/>
        <dsp:cNvSpPr/>
      </dsp:nvSpPr>
      <dsp:spPr>
        <a:xfrm>
          <a:off x="2628215" y="1478"/>
          <a:ext cx="7884646" cy="780381"/>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938" tIns="254000" rIns="159938" bIns="254000" numCol="1" spcCol="1270" anchor="ctr" anchorCtr="0">
          <a:noAutofit/>
        </a:bodyPr>
        <a:lstStyle/>
        <a:p>
          <a:pPr marL="0" lvl="0" indent="0" algn="l" defTabSz="889000">
            <a:lnSpc>
              <a:spcPct val="90000"/>
            </a:lnSpc>
            <a:spcBef>
              <a:spcPct val="0"/>
            </a:spcBef>
            <a:spcAft>
              <a:spcPct val="35000"/>
            </a:spcAft>
            <a:buNone/>
          </a:pPr>
          <a:r>
            <a:rPr lang="en-US" sz="2000" b="0" kern="1200" dirty="0">
              <a:latin typeface="Calibri Light" panose="020F0302020204030204" pitchFamily="34" charset="0"/>
            </a:rPr>
            <a:t>Examine the methodology of the 2015 ACMG Sequence Interpretation Guidelines</a:t>
          </a:r>
          <a:endParaRPr lang="en-US" sz="2000" b="0" kern="1200" dirty="0"/>
        </a:p>
      </dsp:txBody>
      <dsp:txXfrm>
        <a:off x="2628215" y="1478"/>
        <a:ext cx="7884646" cy="7803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F61C1F-E4BE-48DD-AE4D-05CC831FCFE0}">
      <dsp:nvSpPr>
        <dsp:cNvPr id="0" name=""/>
        <dsp:cNvSpPr/>
      </dsp:nvSpPr>
      <dsp:spPr>
        <a:xfrm>
          <a:off x="0" y="3568110"/>
          <a:ext cx="2628215" cy="780615"/>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86919" tIns="192024" rIns="186919"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Evaluate</a:t>
          </a:r>
        </a:p>
      </dsp:txBody>
      <dsp:txXfrm>
        <a:off x="0" y="3568110"/>
        <a:ext cx="2628215" cy="780615"/>
      </dsp:txXfrm>
    </dsp:sp>
    <dsp:sp modelId="{F2D9D972-709A-4320-A3DA-A9080862D0DA}">
      <dsp:nvSpPr>
        <dsp:cNvPr id="0" name=""/>
        <dsp:cNvSpPr/>
      </dsp:nvSpPr>
      <dsp:spPr>
        <a:xfrm>
          <a:off x="2628215" y="3568110"/>
          <a:ext cx="7884646" cy="780615"/>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938" tIns="254000" rIns="159938" bIns="254000" numCol="1" spcCol="1270" anchor="ctr" anchorCtr="0">
          <a:noAutofit/>
        </a:bodyPr>
        <a:lstStyle/>
        <a:p>
          <a:pPr marL="0" lvl="0" indent="0" algn="l" defTabSz="889000">
            <a:lnSpc>
              <a:spcPct val="90000"/>
            </a:lnSpc>
            <a:spcBef>
              <a:spcPct val="0"/>
            </a:spcBef>
            <a:spcAft>
              <a:spcPct val="35000"/>
            </a:spcAft>
            <a:buNone/>
          </a:pPr>
          <a:r>
            <a:rPr lang="en-US" sz="2000" b="0" kern="1200" dirty="0">
              <a:latin typeface="Calibri Light" panose="020F0302020204030204" pitchFamily="34" charset="0"/>
            </a:rPr>
            <a:t>Evaluate the differences between the standard ACMG guidelines and other variant classification methods (e.g. </a:t>
          </a:r>
          <a:r>
            <a:rPr lang="en-US" sz="2000" b="0" kern="1200" dirty="0" err="1">
              <a:latin typeface="Calibri Light" panose="020F0302020204030204" pitchFamily="34" charset="0"/>
            </a:rPr>
            <a:t>Sherloc</a:t>
          </a:r>
          <a:r>
            <a:rPr lang="en-US" sz="2000" b="0" kern="1200" dirty="0">
              <a:latin typeface="Calibri Light" panose="020F0302020204030204" pitchFamily="34" charset="0"/>
            </a:rPr>
            <a:t>, </a:t>
          </a:r>
          <a:r>
            <a:rPr lang="en-US" sz="2000" b="0" kern="1200" dirty="0" err="1">
              <a:latin typeface="Calibri Light" panose="020F0302020204030204" pitchFamily="34" charset="0"/>
            </a:rPr>
            <a:t>ClinGen</a:t>
          </a:r>
          <a:r>
            <a:rPr lang="en-US" sz="2000" b="0" kern="1200" dirty="0">
              <a:latin typeface="Calibri Light" panose="020F0302020204030204" pitchFamily="34" charset="0"/>
            </a:rPr>
            <a:t> Expert Panels)</a:t>
          </a:r>
          <a:endParaRPr lang="en-US" sz="2000" b="0" kern="1200" dirty="0">
            <a:latin typeface="Calibri Light" panose="020F0302020204030204" pitchFamily="34" charset="0"/>
            <a:cs typeface="Calibri Light" panose="020F0302020204030204" pitchFamily="34" charset="0"/>
          </a:endParaRPr>
        </a:p>
      </dsp:txBody>
      <dsp:txXfrm>
        <a:off x="2628215" y="3568110"/>
        <a:ext cx="7884646" cy="780615"/>
      </dsp:txXfrm>
    </dsp:sp>
    <dsp:sp modelId="{7B6B4B95-5266-4C28-B8C0-AF0696F80FC5}">
      <dsp:nvSpPr>
        <dsp:cNvPr id="0" name=""/>
        <dsp:cNvSpPr/>
      </dsp:nvSpPr>
      <dsp:spPr>
        <a:xfrm rot="10800000">
          <a:off x="0" y="2379233"/>
          <a:ext cx="2628215" cy="1200586"/>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86919" tIns="192024" rIns="186919" bIns="192024" numCol="1" spcCol="1270" anchor="ctr" anchorCtr="0">
          <a:noAutofit/>
        </a:bodyPr>
        <a:lstStyle/>
        <a:p>
          <a:pPr marL="0" lvl="0" indent="0" algn="ctr" defTabSz="1200150">
            <a:lnSpc>
              <a:spcPct val="90000"/>
            </a:lnSpc>
            <a:spcBef>
              <a:spcPct val="0"/>
            </a:spcBef>
            <a:spcAft>
              <a:spcPct val="35000"/>
            </a:spcAft>
            <a:buNone/>
          </a:pPr>
          <a:r>
            <a:rPr lang="en-US" sz="2700" b="1" kern="1200" dirty="0"/>
            <a:t>Construct</a:t>
          </a:r>
        </a:p>
      </dsp:txBody>
      <dsp:txXfrm rot="-10800000">
        <a:off x="0" y="2379233"/>
        <a:ext cx="2628215" cy="780381"/>
      </dsp:txXfrm>
    </dsp:sp>
    <dsp:sp modelId="{5BDCEC24-101A-406E-9D15-8D2515C2F39B}">
      <dsp:nvSpPr>
        <dsp:cNvPr id="0" name=""/>
        <dsp:cNvSpPr/>
      </dsp:nvSpPr>
      <dsp:spPr>
        <a:xfrm>
          <a:off x="2628215" y="2379233"/>
          <a:ext cx="7884646" cy="780381"/>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938" tIns="254000" rIns="159938" bIns="2540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Calibri Light" panose="020F0302020204030204" pitchFamily="34" charset="0"/>
              <a:cs typeface="Calibri Light" panose="020F0302020204030204" pitchFamily="34" charset="0"/>
            </a:rPr>
            <a:t>Construct variant interpretations from sample cases</a:t>
          </a:r>
          <a:endParaRPr lang="en-US" sz="2000" b="1" kern="1200" dirty="0"/>
        </a:p>
      </dsp:txBody>
      <dsp:txXfrm>
        <a:off x="2628215" y="2379233"/>
        <a:ext cx="7884646" cy="780381"/>
      </dsp:txXfrm>
    </dsp:sp>
    <dsp:sp modelId="{5D0C5A4A-8E97-4EF2-8738-2FB39FBB27F5}">
      <dsp:nvSpPr>
        <dsp:cNvPr id="0" name=""/>
        <dsp:cNvSpPr/>
      </dsp:nvSpPr>
      <dsp:spPr>
        <a:xfrm rot="10800000">
          <a:off x="0" y="1190356"/>
          <a:ext cx="2628215" cy="1200586"/>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86919" tIns="192024" rIns="186919"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Apply</a:t>
          </a:r>
        </a:p>
      </dsp:txBody>
      <dsp:txXfrm rot="-10800000">
        <a:off x="0" y="1190356"/>
        <a:ext cx="2628215" cy="780381"/>
      </dsp:txXfrm>
    </dsp:sp>
    <dsp:sp modelId="{AF64EBF3-8131-43EA-B994-F5090A93CF7A}">
      <dsp:nvSpPr>
        <dsp:cNvPr id="0" name=""/>
        <dsp:cNvSpPr/>
      </dsp:nvSpPr>
      <dsp:spPr>
        <a:xfrm>
          <a:off x="2628215" y="1190356"/>
          <a:ext cx="7884646" cy="780381"/>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938" tIns="254000" rIns="159938" bIns="254000" numCol="1" spcCol="1270" anchor="ctr" anchorCtr="0">
          <a:noAutofit/>
        </a:bodyPr>
        <a:lstStyle/>
        <a:p>
          <a:pPr marL="0" lvl="0" indent="0" algn="l" defTabSz="889000">
            <a:lnSpc>
              <a:spcPct val="90000"/>
            </a:lnSpc>
            <a:spcBef>
              <a:spcPct val="0"/>
            </a:spcBef>
            <a:spcAft>
              <a:spcPct val="35000"/>
            </a:spcAft>
            <a:buNone/>
          </a:pPr>
          <a:r>
            <a:rPr lang="en-US" sz="2000" b="0" kern="1200" dirty="0">
              <a:latin typeface="Calibri Light" panose="020F0302020204030204" pitchFamily="34" charset="0"/>
            </a:rPr>
            <a:t>Apply the 2015 ACMG guidelines to data points to determine a variant classification</a:t>
          </a:r>
          <a:endParaRPr lang="en-US" sz="2000" b="0" kern="1200" dirty="0"/>
        </a:p>
      </dsp:txBody>
      <dsp:txXfrm>
        <a:off x="2628215" y="1190356"/>
        <a:ext cx="7884646" cy="780381"/>
      </dsp:txXfrm>
    </dsp:sp>
    <dsp:sp modelId="{D99F5909-18E9-43AE-93DA-086386DA6CD2}">
      <dsp:nvSpPr>
        <dsp:cNvPr id="0" name=""/>
        <dsp:cNvSpPr/>
      </dsp:nvSpPr>
      <dsp:spPr>
        <a:xfrm rot="10800000">
          <a:off x="0" y="1478"/>
          <a:ext cx="2628215" cy="1200586"/>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86919" tIns="192024" rIns="186919"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Examine</a:t>
          </a:r>
        </a:p>
      </dsp:txBody>
      <dsp:txXfrm rot="-10800000">
        <a:off x="0" y="1478"/>
        <a:ext cx="2628215" cy="780381"/>
      </dsp:txXfrm>
    </dsp:sp>
    <dsp:sp modelId="{CA3B05C5-8871-4C86-A29C-371647451CF6}">
      <dsp:nvSpPr>
        <dsp:cNvPr id="0" name=""/>
        <dsp:cNvSpPr/>
      </dsp:nvSpPr>
      <dsp:spPr>
        <a:xfrm>
          <a:off x="2628215" y="1478"/>
          <a:ext cx="7884646" cy="780381"/>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938" tIns="254000" rIns="159938" bIns="254000" numCol="1" spcCol="1270" anchor="ctr" anchorCtr="0">
          <a:noAutofit/>
        </a:bodyPr>
        <a:lstStyle/>
        <a:p>
          <a:pPr marL="0" lvl="0" indent="0" algn="l" defTabSz="889000">
            <a:lnSpc>
              <a:spcPct val="90000"/>
            </a:lnSpc>
            <a:spcBef>
              <a:spcPct val="0"/>
            </a:spcBef>
            <a:spcAft>
              <a:spcPct val="35000"/>
            </a:spcAft>
            <a:buNone/>
          </a:pPr>
          <a:r>
            <a:rPr lang="en-US" sz="2000" b="0" kern="1200" dirty="0">
              <a:latin typeface="Calibri Light" panose="020F0302020204030204" pitchFamily="34" charset="0"/>
            </a:rPr>
            <a:t>Examine the methodology of the 2015 ACMG Sequence Interpretation Guidelines</a:t>
          </a:r>
          <a:endParaRPr lang="en-US" sz="2000" b="0" kern="1200" dirty="0"/>
        </a:p>
      </dsp:txBody>
      <dsp:txXfrm>
        <a:off x="2628215" y="1478"/>
        <a:ext cx="7884646" cy="780381"/>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004A8D02-4E65-4CCD-8312-4AB164C6C77D}" type="datetimeFigureOut">
              <a:rPr lang="en-US"/>
              <a:t>7/10/2024</a:t>
            </a:fld>
            <a:endParaRP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7C119DBA-4540-49B3-8FA9-6259387ECF9E}" type="slidenum">
              <a:rPr/>
              <a:t>‹#›</a:t>
            </a:fld>
            <a:endParaRPr/>
          </a:p>
        </p:txBody>
      </p:sp>
    </p:spTree>
    <p:extLst>
      <p:ext uri="{BB962C8B-B14F-4D97-AF65-F5344CB8AC3E}">
        <p14:creationId xmlns:p14="http://schemas.microsoft.com/office/powerpoint/2010/main" val="35876198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67A755D9-D361-47B8-9652-3B4EA9776CE5}" type="datetimeFigureOut">
              <a:rPr lang="en-US"/>
              <a:t>7/10/2024</a:t>
            </a:fld>
            <a:endParaRP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7" tIns="46589" rIns="93177" bIns="46589" rtlCol="0" anchor="ctr"/>
          <a:lstStyle/>
          <a:p>
            <a:endParaRPr/>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E3B36274-F2B9-4C45-BBB4-0EDF4CD651A7}" type="slidenum">
              <a:rPr/>
              <a:t>‹#›</a:t>
            </a:fld>
            <a:endParaRPr/>
          </a:p>
        </p:txBody>
      </p:sp>
    </p:spTree>
    <p:extLst>
      <p:ext uri="{BB962C8B-B14F-4D97-AF65-F5344CB8AC3E}">
        <p14:creationId xmlns:p14="http://schemas.microsoft.com/office/powerpoint/2010/main" val="2147688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B8E3FE08-D720-834D-8370-AB44C9F53CCA}"/>
              </a:ext>
            </a:extLst>
          </p:cNvPr>
          <p:cNvSpPr>
            <a:spLocks noGrp="1" noRot="1" noChangeAspect="1" noTextEdit="1"/>
          </p:cNvSpPr>
          <p:nvPr>
            <p:ph type="sldImg"/>
          </p:nvPr>
        </p:nvSpPr>
        <p:spPr bwMode="auto">
          <a:xfrm>
            <a:off x="407988" y="696913"/>
            <a:ext cx="6194425"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a:extLst>
              <a:ext uri="{FF2B5EF4-FFF2-40B4-BE49-F238E27FC236}">
                <a16:creationId xmlns:a16="http://schemas.microsoft.com/office/drawing/2014/main" id="{1B56AF2C-2967-4049-8D74-54D0538FED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5363" name="Slide Number Placeholder 3">
            <a:extLst>
              <a:ext uri="{FF2B5EF4-FFF2-40B4-BE49-F238E27FC236}">
                <a16:creationId xmlns:a16="http://schemas.microsoft.com/office/drawing/2014/main" id="{FB9B349B-5FF9-C143-8916-64FC41969D9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30275">
              <a:defRPr>
                <a:solidFill>
                  <a:schemeClr val="tx1"/>
                </a:solidFill>
                <a:latin typeface="Tahoma" panose="020B0604030504040204" pitchFamily="34" charset="0"/>
              </a:defRPr>
            </a:lvl1pPr>
            <a:lvl2pPr marL="741363" indent="-284163" defTabSz="930275">
              <a:defRPr>
                <a:solidFill>
                  <a:schemeClr val="tx1"/>
                </a:solidFill>
                <a:latin typeface="Tahoma" panose="020B0604030504040204" pitchFamily="34" charset="0"/>
              </a:defRPr>
            </a:lvl2pPr>
            <a:lvl3pPr marL="1141413" indent="-227013" defTabSz="930275">
              <a:defRPr>
                <a:solidFill>
                  <a:schemeClr val="tx1"/>
                </a:solidFill>
                <a:latin typeface="Tahoma" panose="020B0604030504040204" pitchFamily="34" charset="0"/>
              </a:defRPr>
            </a:lvl3pPr>
            <a:lvl4pPr marL="1598613" indent="-227013" defTabSz="930275">
              <a:defRPr>
                <a:solidFill>
                  <a:schemeClr val="tx1"/>
                </a:solidFill>
                <a:latin typeface="Tahoma" panose="020B0604030504040204" pitchFamily="34" charset="0"/>
              </a:defRPr>
            </a:lvl4pPr>
            <a:lvl5pPr marL="2055813" indent="-227013" defTabSz="930275">
              <a:defRPr>
                <a:solidFill>
                  <a:schemeClr val="tx1"/>
                </a:solidFill>
                <a:latin typeface="Tahoma" panose="020B0604030504040204" pitchFamily="34" charset="0"/>
              </a:defRPr>
            </a:lvl5pPr>
            <a:lvl6pPr marL="2513013" indent="-227013" defTabSz="930275" eaLnBrk="0" fontAlgn="base" hangingPunct="0">
              <a:spcBef>
                <a:spcPct val="0"/>
              </a:spcBef>
              <a:spcAft>
                <a:spcPct val="0"/>
              </a:spcAft>
              <a:defRPr>
                <a:solidFill>
                  <a:schemeClr val="tx1"/>
                </a:solidFill>
                <a:latin typeface="Tahoma" panose="020B0604030504040204" pitchFamily="34" charset="0"/>
              </a:defRPr>
            </a:lvl6pPr>
            <a:lvl7pPr marL="2970213" indent="-227013" defTabSz="930275" eaLnBrk="0" fontAlgn="base" hangingPunct="0">
              <a:spcBef>
                <a:spcPct val="0"/>
              </a:spcBef>
              <a:spcAft>
                <a:spcPct val="0"/>
              </a:spcAft>
              <a:defRPr>
                <a:solidFill>
                  <a:schemeClr val="tx1"/>
                </a:solidFill>
                <a:latin typeface="Tahoma" panose="020B0604030504040204" pitchFamily="34" charset="0"/>
              </a:defRPr>
            </a:lvl7pPr>
            <a:lvl8pPr marL="3427413" indent="-227013" defTabSz="930275" eaLnBrk="0" fontAlgn="base" hangingPunct="0">
              <a:spcBef>
                <a:spcPct val="0"/>
              </a:spcBef>
              <a:spcAft>
                <a:spcPct val="0"/>
              </a:spcAft>
              <a:defRPr>
                <a:solidFill>
                  <a:schemeClr val="tx1"/>
                </a:solidFill>
                <a:latin typeface="Tahoma" panose="020B0604030504040204" pitchFamily="34" charset="0"/>
              </a:defRPr>
            </a:lvl8pPr>
            <a:lvl9pPr marL="3884613" indent="-227013" defTabSz="930275" eaLnBrk="0" fontAlgn="base" hangingPunct="0">
              <a:spcBef>
                <a:spcPct val="0"/>
              </a:spcBef>
              <a:spcAft>
                <a:spcPct val="0"/>
              </a:spcAft>
              <a:defRPr>
                <a:solidFill>
                  <a:schemeClr val="tx1"/>
                </a:solidFill>
                <a:latin typeface="Tahoma" panose="020B0604030504040204" pitchFamily="34"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D3FE7A1E-D034-E140-A110-82F5A8C17D95}"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30275"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Watch the denominator when using sub-populations! Ideally want at least 10,000 total alleles </a:t>
            </a:r>
          </a:p>
          <a:p>
            <a:r>
              <a:rPr lang="en-US" dirty="0"/>
              <a:t>Recognize limitations with data for certain ethnic backgrounds – a majority of control data comes from Caucasian populations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96088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Conserved amino acid across species (suggestive of pathogenic) VS. conservative amino acid change (suggestive of benign) – be careful with language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9058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Study showed only 65-80% accuracy of in silico tools when applied to known disease variants. Have a tendency to over-predict a deleterious effect (not very specific)</a:t>
            </a:r>
          </a:p>
          <a:p>
            <a:r>
              <a:rPr lang="en-US" dirty="0"/>
              <a:t>Underlying basis: conservation, biochemical properties, location and context within the protein, or some combination of these things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2886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3508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PM4 is </a:t>
            </a:r>
            <a:r>
              <a:rPr lang="en-US" dirty="0" err="1"/>
              <a:t>inframe</a:t>
            </a:r>
            <a:r>
              <a:rPr lang="en-US" dirty="0"/>
              <a:t> del/dup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5277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Splicing predictors have a higher sensitivity than in silico tools (90-100%). Again, use multiple at a time and consider them in aggregate as a single piece of evidence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0871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to consider if nucleotide change could affect splicing (such as the last nucleotide of an exon), or affect binding properties, etc.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62634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7626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0550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use this if there is a high detection rate for the condition, the patient has well-defined features without overlap with other clinical presentations, and the gene is without substantial benign variation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90554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765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So in order to meet those objectives, </a:t>
            </a:r>
            <a:r>
              <a:rPr lang="en-US" dirty="0" err="1"/>
              <a:t>heres</a:t>
            </a:r>
            <a:r>
              <a:rPr lang="en-US" dirty="0"/>
              <a:t> a roadmap of how this lecture is going to go. First we will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Describe the technology and benefits/limitations of Next Generation Sequencing (NGS)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Then we will Compare the testing methodologies of Panel, Whole Exome Sequencing (WES) and Whole Genome Sequencing (WGS)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will Summarize the American College of Medical Genetics and Genomics (ACMG) practice guidelines for WES/WGS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will talk about  where WES/WGS are relevant to you and your practice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Finally we will look at the bioinformatic components to NGS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2" name="Slide Number Placeholder 1"/>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6C842E-2F71-4E91-A6F6-4E46A791047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3885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6727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a:t>
            </a:r>
            <a:r>
              <a:rPr lang="en-US" dirty="0" err="1"/>
              <a:t>fhx</a:t>
            </a:r>
            <a:r>
              <a:rPr lang="en-US" dirty="0"/>
              <a:t> is actually consistent with DN inheritance (but don’t forget about the small possibility of germline mosaicism if two sibs are affected)</a:t>
            </a:r>
          </a:p>
          <a:p>
            <a:r>
              <a:rPr lang="en-US" dirty="0"/>
              <a:t>Consider how the DN variant was detected (e.g. on panel vs on exome). Everyone has a handful of DN variants on exome</a:t>
            </a:r>
          </a:p>
          <a:p>
            <a:endParaRPr lang="en-US" dirty="0"/>
          </a:p>
          <a:p>
            <a:r>
              <a:rPr lang="en-US" dirty="0"/>
              <a:t>Once an allele is disrupted (has a pathogenic variant), there is no selective pressure preventing that allele from acquiring additional variants that would be pathogenic isolation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7387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94915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want segregations across multiple unrelated families</a:t>
            </a:r>
          </a:p>
          <a:p>
            <a:r>
              <a:rPr lang="en-US" dirty="0"/>
              <a:t>Need to make sure family members have had careful clinical evaluations to rule out mild symptoms of reportedly unaffected individuals, as well as possible phenocopies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20896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 studies speak only indirectly to the question of pathogenicity. Only persuasive to the extent that the measured property is recapitulated in vivo and is relevant to the disease mechanism of the gene. </a:t>
            </a:r>
          </a:p>
          <a:p>
            <a:endParaRPr lang="en-US" dirty="0"/>
          </a:p>
          <a:p>
            <a:r>
              <a:rPr lang="en-US" dirty="0"/>
              <a:t>Experiments on human tissue from biopsy or animal models are stronger evidence than expressing the protein in in-vitro studies</a:t>
            </a:r>
          </a:p>
          <a:p>
            <a:r>
              <a:rPr lang="en-US" dirty="0"/>
              <a:t>Expression/structural studies are NOT counted the same as functional studies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5573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765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So in order to meet those objectives, </a:t>
            </a:r>
            <a:r>
              <a:rPr lang="en-US" dirty="0" err="1"/>
              <a:t>heres</a:t>
            </a:r>
            <a:r>
              <a:rPr lang="en-US" dirty="0"/>
              <a:t> a roadmap of how this lecture is going to go. First we will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Describe the technology and benefits/limitations of Next Generation Sequencing (NGS)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Then we will Compare the testing methodologies of Panel, Whole Exome Sequencing (WES) and Whole Genome Sequencing (WGS)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will Summarize the American College of Medical Genetics and Genomics (ACMG) practice guidelines for WES/WGS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will talk about  where WES/WGS are relevant to you and your practice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Finally we will look at the bioinformatic components to NGS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2" name="Slide Number Placeholder 1"/>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6C842E-2F71-4E91-A6F6-4E46A791047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1009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a:t>
            </a:r>
            <a:r>
              <a:rPr lang="en-US" baseline="0" dirty="0"/>
              <a:t> to determine where in the protein a variant is: plug variant into UCSC browser and zoom out enough to see AA level. Hover over your amino acid to see which exon it is located in.</a:t>
            </a:r>
          </a:p>
          <a:p>
            <a:endParaRPr lang="en-US" baseline="0" dirty="0"/>
          </a:p>
          <a:p>
            <a:r>
              <a:rPr lang="en-US" baseline="0" dirty="0"/>
              <a:t>MLL2 = previous name for KMT2D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09638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37260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24405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6917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765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So in order to meet those objectives, </a:t>
            </a:r>
            <a:r>
              <a:rPr lang="en-US" dirty="0" err="1"/>
              <a:t>heres</a:t>
            </a:r>
            <a:r>
              <a:rPr lang="en-US" dirty="0"/>
              <a:t> a roadmap of how this lecture is going to go. First we will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Describe the technology and benefits/limitations of Next Generation Sequencing (NGS)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Then we will Compare the testing methodologies of Panel, Whole Exome Sequencing (WES) and Whole Genome Sequencing (WGS)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will Summarize the American College of Medical Genetics and Genomics (ACMG) practice guidelines for WES/WGS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will talk about  where WES/WGS are relevant to you and your practice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Finally we will look at the bioinformatic components to NGS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2" name="Slide Number Placeholder 1"/>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6C842E-2F71-4E91-A6F6-4E46A791047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386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493695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826340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377519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determine if</a:t>
            </a:r>
            <a:r>
              <a:rPr lang="en-US" baseline="0" dirty="0"/>
              <a:t> this is expected to undergo NMD or not, you can look to see if other null variants downstream of this variant are reported as pathogenic in </a:t>
            </a:r>
            <a:r>
              <a:rPr lang="en-US" baseline="0" dirty="0" err="1"/>
              <a:t>ClinVar</a:t>
            </a:r>
            <a:r>
              <a:rPr lang="en-US" baseline="0" dirty="0"/>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2720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323030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present but not enough for us to start counting probands</a:t>
            </a:r>
          </a:p>
          <a:p>
            <a:r>
              <a:rPr lang="en-US" dirty="0"/>
              <a:t>Found Trans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596575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98224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87643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864862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0050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2000 standards: 5 interpretative categories </a:t>
            </a:r>
          </a:p>
          <a:p>
            <a:r>
              <a:rPr lang="en-US" dirty="0"/>
              <a:t>2007 standards: 6 interpretative categories (based on whether or not it was a novel variant and whether or not evidence supports an impact)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54667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39703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CAE: childhood absence epilepsy</a:t>
            </a:r>
          </a:p>
          <a:p>
            <a:r>
              <a:rPr lang="en-US" dirty="0"/>
              <a:t>FC:</a:t>
            </a:r>
            <a:r>
              <a:rPr lang="en-US" baseline="0" dirty="0"/>
              <a:t> febrile convulsions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57282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8384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20523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PVS1</a:t>
            </a:r>
          </a:p>
          <a:p>
            <a:r>
              <a:rPr lang="en-US" dirty="0"/>
              <a:t>Strong</a:t>
            </a:r>
          </a:p>
          <a:p>
            <a:r>
              <a:rPr lang="en-US" dirty="0"/>
              <a:t>Moderate </a:t>
            </a:r>
          </a:p>
          <a:p>
            <a:r>
              <a:rPr lang="en-US" dirty="0"/>
              <a:t>Supporting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64090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Variants of uncertain significance make up the largest range of variants; medical management changes should not be made based on VUS results.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5209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Variant: any change to “normal” base pair sequence of the DNA</a:t>
            </a:r>
          </a:p>
          <a:p>
            <a:r>
              <a:rPr lang="en-US" dirty="0"/>
              <a:t>Polymorphism: DNA sequence changes that do not alter protein function; typically have an allele frequency of 1% or greater</a:t>
            </a:r>
          </a:p>
          <a:p>
            <a:r>
              <a:rPr lang="en-US" dirty="0"/>
              <a:t>Mutation: any change in the sequence of genomic DNA </a:t>
            </a:r>
            <a:r>
              <a:rPr lang="en-US" i="1" dirty="0"/>
              <a:t>OR</a:t>
            </a:r>
            <a:r>
              <a:rPr lang="en-US" i="0" dirty="0"/>
              <a:t> a pathogenic/disease-causing change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B36274-F2B9-4C45-BBB4-0EDF4CD651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0050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765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So in order to meet those objectives, </a:t>
            </a:r>
            <a:r>
              <a:rPr lang="en-US" dirty="0" err="1"/>
              <a:t>heres</a:t>
            </a:r>
            <a:r>
              <a:rPr lang="en-US" dirty="0"/>
              <a:t> a roadmap of how this lecture is going to go. First we will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Describe the technology and benefits/limitations of Next Generation Sequencing (NGS)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Then we will Compare the testing methodologies of Panel, Whole Exome Sequencing (WES) and Whole Genome Sequencing (WGS)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will Summarize the American College of Medical Genetics and Genomics (ACMG) practice guidelines for WES/WGS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will talk about  where WES/WGS are relevant to you and your practice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Finally we will look at the bioinformatic components to NGS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2" name="Slide Number Placeholder 1"/>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6C842E-2F71-4E91-A6F6-4E46A791047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7715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8.png"/><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15536-F4A4-4406-B841-E0394AB5FF49}"/>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AF0149F6-5AF6-4976-B02C-C4ED25849584}"/>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D20894-927F-4D39-A0E8-CD295090B023}"/>
              </a:ext>
            </a:extLst>
          </p:cNvPr>
          <p:cNvSpPr>
            <a:spLocks noGrp="1"/>
          </p:cNvSpPr>
          <p:nvPr>
            <p:ph type="dt" sz="half" idx="10"/>
          </p:nvPr>
        </p:nvSpPr>
        <p:spPr/>
        <p:txBody>
          <a:bodyPr/>
          <a:lstStyle/>
          <a:p>
            <a:fld id="{83829175-527E-46A3-863C-1BB1F163B849}" type="datetimeFigureOut">
              <a:rPr lang="en-US" smtClean="0"/>
              <a:t>7/10/2024</a:t>
            </a:fld>
            <a:endParaRPr lang="en-US" dirty="0"/>
          </a:p>
        </p:txBody>
      </p:sp>
      <p:sp>
        <p:nvSpPr>
          <p:cNvPr id="5" name="Footer Placeholder 4">
            <a:extLst>
              <a:ext uri="{FF2B5EF4-FFF2-40B4-BE49-F238E27FC236}">
                <a16:creationId xmlns:a16="http://schemas.microsoft.com/office/drawing/2014/main" id="{D3FEE91E-45DB-42DE-88F2-2C2E69CD956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D1C803-B582-41E1-BA1A-D886A6A37465}"/>
              </a:ext>
            </a:extLst>
          </p:cNvPr>
          <p:cNvSpPr>
            <a:spLocks noGrp="1"/>
          </p:cNvSpPr>
          <p:nvPr>
            <p:ph type="sldNum" sz="quarter" idx="12"/>
          </p:nvPr>
        </p:nvSpPr>
        <p:spPr/>
        <p:txBody>
          <a:bodyPr/>
          <a:lstStyle/>
          <a:p>
            <a:fld id="{E5137D0E-4A4F-4307-8994-C1891D747D59}" type="slidenum">
              <a:rPr lang="en-US" smtClean="0"/>
              <a:t>‹#›</a:t>
            </a:fld>
            <a:endParaRPr lang="en-US" dirty="0"/>
          </a:p>
        </p:txBody>
      </p:sp>
    </p:spTree>
    <p:extLst>
      <p:ext uri="{BB962C8B-B14F-4D97-AF65-F5344CB8AC3E}">
        <p14:creationId xmlns:p14="http://schemas.microsoft.com/office/powerpoint/2010/main" val="365475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9DE7B-14C7-42C1-A39D-3617D0689F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239BE1-674D-4B51-9A6D-3EC5272DF6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C8174E-EF59-4A77-BDF5-E6E66D810FF1}"/>
              </a:ext>
            </a:extLst>
          </p:cNvPr>
          <p:cNvSpPr>
            <a:spLocks noGrp="1"/>
          </p:cNvSpPr>
          <p:nvPr>
            <p:ph type="dt" sz="half" idx="10"/>
          </p:nvPr>
        </p:nvSpPr>
        <p:spPr/>
        <p:txBody>
          <a:bodyPr/>
          <a:lstStyle/>
          <a:p>
            <a:fld id="{83829175-527E-46A3-863C-1BB1F163B849}" type="datetimeFigureOut">
              <a:rPr lang="en-US" smtClean="0"/>
              <a:t>7/10/2024</a:t>
            </a:fld>
            <a:endParaRPr lang="en-US"/>
          </a:p>
        </p:txBody>
      </p:sp>
      <p:sp>
        <p:nvSpPr>
          <p:cNvPr id="5" name="Footer Placeholder 4">
            <a:extLst>
              <a:ext uri="{FF2B5EF4-FFF2-40B4-BE49-F238E27FC236}">
                <a16:creationId xmlns:a16="http://schemas.microsoft.com/office/drawing/2014/main" id="{FBBE3A29-92C6-414F-8FED-115986D33BD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D3AB484-E402-441B-935B-3B0546C064A0}"/>
              </a:ext>
            </a:extLst>
          </p:cNvPr>
          <p:cNvSpPr>
            <a:spLocks noGrp="1"/>
          </p:cNvSpPr>
          <p:nvPr>
            <p:ph type="sldNum" sz="quarter" idx="12"/>
          </p:nvPr>
        </p:nvSpPr>
        <p:spPr/>
        <p:txBody>
          <a:bodyPr/>
          <a:lstStyle/>
          <a:p>
            <a:fld id="{E5137D0E-4A4F-4307-8994-C1891D747D59}" type="slidenum">
              <a:rPr lang="en-US" smtClean="0"/>
              <a:t>‹#›</a:t>
            </a:fld>
            <a:endParaRPr lang="en-US"/>
          </a:p>
        </p:txBody>
      </p:sp>
    </p:spTree>
    <p:extLst>
      <p:ext uri="{BB962C8B-B14F-4D97-AF65-F5344CB8AC3E}">
        <p14:creationId xmlns:p14="http://schemas.microsoft.com/office/powerpoint/2010/main" val="339134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6A256C-C23D-44D6-9F69-29B1056ADE68}"/>
              </a:ext>
            </a:extLst>
          </p:cNvPr>
          <p:cNvSpPr>
            <a:spLocks noGrp="1"/>
          </p:cNvSpPr>
          <p:nvPr>
            <p:ph type="title" orient="vert"/>
          </p:nvPr>
        </p:nvSpPr>
        <p:spPr>
          <a:xfrm>
            <a:off x="8722628" y="365125"/>
            <a:ext cx="262821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081343-774B-472E-8800-2A4466FA9A18}"/>
              </a:ext>
            </a:extLst>
          </p:cNvPr>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47F125-E6FD-47C4-BE9E-0336B9D9AB64}"/>
              </a:ext>
            </a:extLst>
          </p:cNvPr>
          <p:cNvSpPr>
            <a:spLocks noGrp="1"/>
          </p:cNvSpPr>
          <p:nvPr>
            <p:ph type="dt" sz="half" idx="10"/>
          </p:nvPr>
        </p:nvSpPr>
        <p:spPr/>
        <p:txBody>
          <a:bodyPr/>
          <a:lstStyle/>
          <a:p>
            <a:fld id="{83829175-527E-46A3-863C-1BB1F163B849}" type="datetimeFigureOut">
              <a:rPr lang="en-US" smtClean="0"/>
              <a:t>7/10/2024</a:t>
            </a:fld>
            <a:endParaRPr lang="en-US"/>
          </a:p>
        </p:txBody>
      </p:sp>
      <p:sp>
        <p:nvSpPr>
          <p:cNvPr id="5" name="Footer Placeholder 4">
            <a:extLst>
              <a:ext uri="{FF2B5EF4-FFF2-40B4-BE49-F238E27FC236}">
                <a16:creationId xmlns:a16="http://schemas.microsoft.com/office/drawing/2014/main" id="{493698BC-EF07-47B2-9C38-B6EF09EA7A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BF7C53-F7E7-4D14-A03F-A6E6E4248414}"/>
              </a:ext>
            </a:extLst>
          </p:cNvPr>
          <p:cNvSpPr>
            <a:spLocks noGrp="1"/>
          </p:cNvSpPr>
          <p:nvPr>
            <p:ph type="sldNum" sz="quarter" idx="12"/>
          </p:nvPr>
        </p:nvSpPr>
        <p:spPr/>
        <p:txBody>
          <a:bodyPr/>
          <a:lstStyle/>
          <a:p>
            <a:fld id="{E5137D0E-4A4F-4307-8994-C1891D747D59}" type="slidenum">
              <a:rPr lang="en-US" smtClean="0"/>
              <a:t>‹#›</a:t>
            </a:fld>
            <a:endParaRPr lang="en-US"/>
          </a:p>
        </p:txBody>
      </p:sp>
    </p:spTree>
    <p:extLst>
      <p:ext uri="{BB962C8B-B14F-4D97-AF65-F5344CB8AC3E}">
        <p14:creationId xmlns:p14="http://schemas.microsoft.com/office/powerpoint/2010/main" val="317473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1E66B8-4CDF-1543-BC84-F3FC5ACF3222}"/>
              </a:ext>
            </a:extLst>
          </p:cNvPr>
          <p:cNvSpPr/>
          <p:nvPr/>
        </p:nvSpPr>
        <p:spPr bwMode="white">
          <a:xfrm>
            <a:off x="0" y="2"/>
            <a:ext cx="12188825" cy="4748213"/>
          </a:xfrm>
          <a:prstGeom prst="rect">
            <a:avLst/>
          </a:prstGeom>
          <a:gradFill>
            <a:gsLst>
              <a:gs pos="0">
                <a:schemeClr val="accent1">
                  <a:lumMod val="25000"/>
                  <a:lumOff val="75000"/>
                </a:schemeClr>
              </a:gs>
              <a:gs pos="100000">
                <a:schemeClr val="accent1">
                  <a:lumMod val="0"/>
                  <a:lumOff val="10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a:p>
        </p:txBody>
      </p:sp>
      <p:pic>
        <p:nvPicPr>
          <p:cNvPr id="6" name="Picture 10">
            <a:extLst>
              <a:ext uri="{FF2B5EF4-FFF2-40B4-BE49-F238E27FC236}">
                <a16:creationId xmlns:a16="http://schemas.microsoft.com/office/drawing/2014/main" id="{EBDFDDDA-2517-3B48-9D0D-5F0C6F0BF103}"/>
              </a:ext>
            </a:extLst>
          </p:cNvPr>
          <p:cNvPicPr>
            <a:picLocks noChangeAspect="1"/>
          </p:cNvPicPr>
          <p:nvPr/>
        </p:nvPicPr>
        <p:blipFill>
          <a:blip r:embed="rId2">
            <a:extLst>
              <a:ext uri="{28A0092B-C50C-407E-A947-70E740481C1C}">
                <a14:useLocalDpi xmlns:a14="http://schemas.microsoft.com/office/drawing/2010/main" val="0"/>
              </a:ext>
            </a:extLst>
          </a:blip>
          <a:srcRect r="9621" b="9456"/>
          <a:stretch>
            <a:fillRect/>
          </a:stretch>
        </p:blipFill>
        <p:spPr bwMode="ltGray">
          <a:xfrm>
            <a:off x="8052494" y="2759077"/>
            <a:ext cx="4136331" cy="411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40723" y="1483361"/>
            <a:ext cx="7867993" cy="1645385"/>
          </a:xfrm>
        </p:spPr>
        <p:txBody>
          <a:bodyPr/>
          <a:lstStyle>
            <a:lvl1pPr>
              <a:defRPr>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440723" y="3392513"/>
            <a:ext cx="5730439" cy="1752600"/>
          </a:xfrm>
        </p:spPr>
        <p:txBody>
          <a:bodyPr/>
          <a:lstStyle>
            <a:lvl1pPr marL="0" indent="0" algn="l">
              <a:buNone/>
              <a:defRPr>
                <a:solidFill>
                  <a:schemeClr val="accent1"/>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pic>
        <p:nvPicPr>
          <p:cNvPr id="11" name="Picture 10" descr="Magnet Recognition Logo CMYK.png">
            <a:extLst>
              <a:ext uri="{FF2B5EF4-FFF2-40B4-BE49-F238E27FC236}">
                <a16:creationId xmlns:a16="http://schemas.microsoft.com/office/drawing/2014/main" id="{FC94BB96-1797-2C41-B62D-E1FC8D209A1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10100" y="5644452"/>
            <a:ext cx="1031606"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a:extLst>
              <a:ext uri="{FF2B5EF4-FFF2-40B4-BE49-F238E27FC236}">
                <a16:creationId xmlns:a16="http://schemas.microsoft.com/office/drawing/2014/main" id="{CB0B9F9A-AE4C-A540-ACFB-9F27B68FCA7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336234" y="5509125"/>
            <a:ext cx="987275" cy="120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Lurie_R_RGB.png">
            <a:extLst>
              <a:ext uri="{FF2B5EF4-FFF2-40B4-BE49-F238E27FC236}">
                <a16:creationId xmlns:a16="http://schemas.microsoft.com/office/drawing/2014/main" id="{28976266-81CC-4B48-9137-F68AC80320F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t="8837" r="2206"/>
          <a:stretch/>
        </p:blipFill>
        <p:spPr bwMode="auto">
          <a:xfrm>
            <a:off x="7194264" y="0"/>
            <a:ext cx="4994561"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5507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marL="1142657"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710E8D76-B073-0B4B-9F1A-D8C6063E6457}"/>
              </a:ext>
            </a:extLst>
          </p:cNvPr>
          <p:cNvSpPr>
            <a:spLocks noGrp="1"/>
          </p:cNvSpPr>
          <p:nvPr>
            <p:ph type="sldNum" sz="quarter" idx="10"/>
          </p:nvPr>
        </p:nvSpPr>
        <p:spPr/>
        <p:txBody>
          <a:bodyPr/>
          <a:lstStyle>
            <a:lvl1pPr>
              <a:defRPr/>
            </a:lvl1pPr>
          </a:lstStyle>
          <a:p>
            <a:pPr>
              <a:defRPr/>
            </a:pPr>
            <a:fld id="{5760DC6B-33D4-CD4C-9999-64307D58DE39}" type="slidenum">
              <a:rPr lang="en-US"/>
              <a:pPr>
                <a:defRPr/>
              </a:pPr>
              <a:t>‹#›</a:t>
            </a:fld>
            <a:endParaRPr lang="en-US" dirty="0"/>
          </a:p>
        </p:txBody>
      </p:sp>
    </p:spTree>
    <p:extLst>
      <p:ext uri="{BB962C8B-B14F-4D97-AF65-F5344CB8AC3E}">
        <p14:creationId xmlns:p14="http://schemas.microsoft.com/office/powerpoint/2010/main" val="34612354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3" name="Picture 8" descr="Lurie_R_RGB.png">
            <a:extLst>
              <a:ext uri="{FF2B5EF4-FFF2-40B4-BE49-F238E27FC236}">
                <a16:creationId xmlns:a16="http://schemas.microsoft.com/office/drawing/2014/main" id="{E2CA7193-C0E5-2443-9EBC-E628915B7FA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763" y="0"/>
            <a:ext cx="2705792" cy="897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a:extLst>
              <a:ext uri="{FF2B5EF4-FFF2-40B4-BE49-F238E27FC236}">
                <a16:creationId xmlns:a16="http://schemas.microsoft.com/office/drawing/2014/main" id="{FFF3F064-2E1F-5443-A226-2CB742C7975A}"/>
              </a:ext>
            </a:extLst>
          </p:cNvPr>
          <p:cNvPicPr>
            <a:picLocks noChangeAspect="1"/>
          </p:cNvPicPr>
          <p:nvPr/>
        </p:nvPicPr>
        <p:blipFill>
          <a:blip r:embed="rId3">
            <a:extLst>
              <a:ext uri="{28A0092B-C50C-407E-A947-70E740481C1C}">
                <a14:useLocalDpi xmlns:a14="http://schemas.microsoft.com/office/drawing/2010/main" val="0"/>
              </a:ext>
            </a:extLst>
          </a:blip>
          <a:srcRect r="9621" b="9456"/>
          <a:stretch>
            <a:fillRect/>
          </a:stretch>
        </p:blipFill>
        <p:spPr bwMode="ltGray">
          <a:xfrm>
            <a:off x="8052494" y="2759077"/>
            <a:ext cx="4136331" cy="411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63972" y="2747964"/>
            <a:ext cx="6363323" cy="1362075"/>
          </a:xfrm>
        </p:spPr>
        <p:txBody>
          <a:bodyPr>
            <a:noAutofit/>
          </a:bodyPr>
          <a:lstStyle>
            <a:lvl1pPr algn="l">
              <a:defRPr sz="3599" b="0" cap="none">
                <a:solidFill>
                  <a:schemeClr val="tx1"/>
                </a:solidFill>
              </a:defRPr>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0C84C5C9-D94D-8B49-AC71-D270F21DB357}"/>
              </a:ext>
            </a:extLst>
          </p:cNvPr>
          <p:cNvSpPr>
            <a:spLocks noGrp="1"/>
          </p:cNvSpPr>
          <p:nvPr>
            <p:ph type="sldNum" sz="quarter" idx="10"/>
          </p:nvPr>
        </p:nvSpPr>
        <p:spPr/>
        <p:txBody>
          <a:bodyPr/>
          <a:lstStyle>
            <a:lvl1pPr>
              <a:defRPr>
                <a:solidFill>
                  <a:schemeClr val="bg1"/>
                </a:solidFill>
              </a:defRPr>
            </a:lvl1pPr>
          </a:lstStyle>
          <a:p>
            <a:pPr>
              <a:defRPr/>
            </a:pPr>
            <a:fld id="{97DAC40F-8B4B-D94D-B9F1-BB0B3CA78217}" type="slidenum">
              <a:rPr lang="en-US"/>
              <a:pPr>
                <a:defRPr/>
              </a:pPr>
              <a:t>‹#›</a:t>
            </a:fld>
            <a:endParaRPr lang="en-US" dirty="0"/>
          </a:p>
        </p:txBody>
      </p:sp>
    </p:spTree>
    <p:extLst>
      <p:ext uri="{BB962C8B-B14F-4D97-AF65-F5344CB8AC3E}">
        <p14:creationId xmlns:p14="http://schemas.microsoft.com/office/powerpoint/2010/main" val="42082898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63972" y="1600202"/>
            <a:ext cx="5631237" cy="4525963"/>
          </a:xfrm>
        </p:spPr>
        <p:txBody>
          <a:bodyPr>
            <a:noAutofit/>
          </a:bodyPr>
          <a:lstStyle>
            <a:lvl1pPr>
              <a:defRPr sz="2199"/>
            </a:lvl1pPr>
            <a:lvl2pPr>
              <a:defRPr sz="1799"/>
            </a:lvl2pPr>
            <a:lvl3pPr>
              <a:defRPr sz="179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5986" y="1600202"/>
            <a:ext cx="5631237" cy="4525963"/>
          </a:xfrm>
        </p:spPr>
        <p:txBody>
          <a:bodyPr>
            <a:noAutofit/>
          </a:bodyPr>
          <a:lstStyle>
            <a:lvl1pPr>
              <a:defRPr sz="2199"/>
            </a:lvl1pPr>
            <a:lvl2pPr>
              <a:defRPr sz="1799"/>
            </a:lvl2pPr>
            <a:lvl3pPr>
              <a:defRPr sz="179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681FDB74-2C50-BB43-8997-A99179F8058B}"/>
              </a:ext>
            </a:extLst>
          </p:cNvPr>
          <p:cNvSpPr>
            <a:spLocks noGrp="1"/>
          </p:cNvSpPr>
          <p:nvPr>
            <p:ph type="sldNum" sz="quarter" idx="10"/>
          </p:nvPr>
        </p:nvSpPr>
        <p:spPr/>
        <p:txBody>
          <a:bodyPr/>
          <a:lstStyle>
            <a:lvl1pPr>
              <a:defRPr/>
            </a:lvl1pPr>
          </a:lstStyle>
          <a:p>
            <a:pPr>
              <a:defRPr/>
            </a:pPr>
            <a:fld id="{3691056C-4BAF-9344-A14D-05727E489CC1}" type="slidenum">
              <a:rPr lang="en-US"/>
              <a:pPr>
                <a:defRPr/>
              </a:pPr>
              <a:t>‹#›</a:t>
            </a:fld>
            <a:endParaRPr lang="en-US" dirty="0"/>
          </a:p>
        </p:txBody>
      </p:sp>
    </p:spTree>
    <p:extLst>
      <p:ext uri="{BB962C8B-B14F-4D97-AF65-F5344CB8AC3E}">
        <p14:creationId xmlns:p14="http://schemas.microsoft.com/office/powerpoint/2010/main" val="1254795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AB78C5D-41F4-C64E-93F3-928FA491F046}"/>
              </a:ext>
            </a:extLst>
          </p:cNvPr>
          <p:cNvSpPr/>
          <p:nvPr/>
        </p:nvSpPr>
        <p:spPr bwMode="white">
          <a:xfrm>
            <a:off x="0" y="0"/>
            <a:ext cx="12188825" cy="1309688"/>
          </a:xfrm>
          <a:prstGeom prst="rect">
            <a:avLst/>
          </a:prstGeom>
          <a:gradFill>
            <a:gsLst>
              <a:gs pos="0">
                <a:schemeClr val="accent1">
                  <a:lumMod val="25000"/>
                  <a:lumOff val="75000"/>
                </a:schemeClr>
              </a:gs>
              <a:gs pos="100000">
                <a:schemeClr val="accent1">
                  <a:lumMod val="0"/>
                  <a:lumOff val="10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4" name="Content Placeholder 3"/>
          <p:cNvSpPr>
            <a:spLocks noGrp="1"/>
          </p:cNvSpPr>
          <p:nvPr>
            <p:ph sz="half" idx="2"/>
          </p:nvPr>
        </p:nvSpPr>
        <p:spPr>
          <a:xfrm>
            <a:off x="363972" y="1600199"/>
            <a:ext cx="5631237" cy="4526280"/>
          </a:xfrm>
        </p:spPr>
        <p:txBody>
          <a:bodyPr/>
          <a:lstStyle>
            <a:lvl1pPr>
              <a:defRPr sz="2199"/>
            </a:lvl1pPr>
            <a:lvl2pPr>
              <a:defRPr sz="1799"/>
            </a:lvl2pPr>
            <a:lvl3pPr>
              <a:defRPr sz="1799"/>
            </a:lvl3pPr>
            <a:lvl4pPr>
              <a:defRPr sz="1799"/>
            </a:lvl4pPr>
            <a:lvl5pPr>
              <a:defRPr sz="1799"/>
            </a:lvl5pPr>
            <a:lvl6pPr>
              <a:defRPr sz="1600"/>
            </a:lvl6pPr>
            <a:lvl7pPr>
              <a:defRPr sz="1600"/>
            </a:lvl7pPr>
            <a:lvl8pPr>
              <a:defRPr sz="1600"/>
            </a:lvl8pPr>
            <a:lvl9pPr>
              <a:defRPr sz="1600"/>
            </a:lvl9pPr>
          </a:lstStyle>
          <a:p>
            <a:pPr lvl="0"/>
            <a:r>
              <a:rPr lang="en-US"/>
              <a:t>Click to edit Master text styles</a:t>
            </a:r>
          </a:p>
        </p:txBody>
      </p:sp>
      <p:sp>
        <p:nvSpPr>
          <p:cNvPr id="6" name="Content Placeholder 5"/>
          <p:cNvSpPr>
            <a:spLocks noGrp="1"/>
          </p:cNvSpPr>
          <p:nvPr>
            <p:ph sz="quarter" idx="4"/>
          </p:nvPr>
        </p:nvSpPr>
        <p:spPr>
          <a:xfrm>
            <a:off x="6203473" y="1600199"/>
            <a:ext cx="5619048" cy="4526280"/>
          </a:xfrm>
        </p:spPr>
        <p:txBody>
          <a:bodyPr/>
          <a:lstStyle>
            <a:lvl1pPr>
              <a:defRPr sz="2199"/>
            </a:lvl1pPr>
            <a:lvl2pPr>
              <a:defRPr sz="1799"/>
            </a:lvl2pPr>
            <a:lvl3pPr>
              <a:defRPr sz="1799"/>
            </a:lvl3pPr>
            <a:lvl4pPr>
              <a:defRPr sz="1799"/>
            </a:lvl4pPr>
            <a:lvl5pPr>
              <a:defRPr sz="1799"/>
            </a:lvl5pPr>
            <a:lvl6pPr>
              <a:defRPr sz="1600"/>
            </a:lvl6pPr>
            <a:lvl7pPr>
              <a:defRPr sz="1600"/>
            </a:lvl7pPr>
            <a:lvl8pPr>
              <a:defRPr sz="1600"/>
            </a:lvl8pPr>
            <a:lvl9pPr>
              <a:defRPr sz="1600"/>
            </a:lvl9pPr>
          </a:lstStyle>
          <a:p>
            <a:pPr lvl="0"/>
            <a:r>
              <a:rPr lang="en-US"/>
              <a:t>Click to edit Master text styles</a:t>
            </a:r>
          </a:p>
        </p:txBody>
      </p:sp>
      <p:sp>
        <p:nvSpPr>
          <p:cNvPr id="9" name="Slide Number Placeholder 8">
            <a:extLst>
              <a:ext uri="{FF2B5EF4-FFF2-40B4-BE49-F238E27FC236}">
                <a16:creationId xmlns:a16="http://schemas.microsoft.com/office/drawing/2014/main" id="{90B42EE1-F058-3C42-823B-B0CC5992189B}"/>
              </a:ext>
            </a:extLst>
          </p:cNvPr>
          <p:cNvSpPr>
            <a:spLocks noGrp="1"/>
          </p:cNvSpPr>
          <p:nvPr>
            <p:ph type="sldNum" sz="quarter" idx="10"/>
          </p:nvPr>
        </p:nvSpPr>
        <p:spPr/>
        <p:txBody>
          <a:bodyPr/>
          <a:lstStyle>
            <a:lvl1pPr>
              <a:defRPr/>
            </a:lvl1pPr>
          </a:lstStyle>
          <a:p>
            <a:pPr>
              <a:defRPr/>
            </a:pPr>
            <a:fld id="{61FF2959-A28F-3A4B-A406-F51A27E93784}" type="slidenum">
              <a:rPr lang="en-US"/>
              <a:pPr>
                <a:defRPr/>
              </a:pPr>
              <a:t>‹#›</a:t>
            </a:fld>
            <a:endParaRPr lang="en-US"/>
          </a:p>
        </p:txBody>
      </p:sp>
      <p:pic>
        <p:nvPicPr>
          <p:cNvPr id="10" name="Picture 6" descr="Lurie_R_RGB.png">
            <a:extLst>
              <a:ext uri="{FF2B5EF4-FFF2-40B4-BE49-F238E27FC236}">
                <a16:creationId xmlns:a16="http://schemas.microsoft.com/office/drawing/2014/main" id="{872F3FE4-DD13-424A-B9D1-59358785B18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83033" y="0"/>
            <a:ext cx="2705792" cy="897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8259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3" name="Slide Number Placeholder 5">
            <a:extLst>
              <a:ext uri="{FF2B5EF4-FFF2-40B4-BE49-F238E27FC236}">
                <a16:creationId xmlns:a16="http://schemas.microsoft.com/office/drawing/2014/main" id="{6F90E66E-153C-5A4F-A564-EB43F6C1AF0B}"/>
              </a:ext>
            </a:extLst>
          </p:cNvPr>
          <p:cNvSpPr>
            <a:spLocks noGrp="1"/>
          </p:cNvSpPr>
          <p:nvPr>
            <p:ph type="sldNum" sz="quarter" idx="10"/>
          </p:nvPr>
        </p:nvSpPr>
        <p:spPr/>
        <p:txBody>
          <a:bodyPr/>
          <a:lstStyle>
            <a:lvl1pPr>
              <a:defRPr/>
            </a:lvl1pPr>
          </a:lstStyle>
          <a:p>
            <a:pPr>
              <a:defRPr/>
            </a:pPr>
            <a:fld id="{93A8C14D-AFD6-FF47-8FCA-9B2B64829FF9}" type="slidenum">
              <a:rPr lang="en-US"/>
              <a:pPr>
                <a:defRPr/>
              </a:pPr>
              <a:t>‹#›</a:t>
            </a:fld>
            <a:endParaRPr lang="en-US" dirty="0"/>
          </a:p>
        </p:txBody>
      </p:sp>
    </p:spTree>
    <p:extLst>
      <p:ext uri="{BB962C8B-B14F-4D97-AF65-F5344CB8AC3E}">
        <p14:creationId xmlns:p14="http://schemas.microsoft.com/office/powerpoint/2010/main" val="30676833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E5A7EF-2BB7-AA44-9F4E-51A5F7569C32}"/>
              </a:ext>
            </a:extLst>
          </p:cNvPr>
          <p:cNvSpPr/>
          <p:nvPr/>
        </p:nvSpPr>
        <p:spPr bwMode="white">
          <a:xfrm>
            <a:off x="0" y="0"/>
            <a:ext cx="12188825" cy="1309688"/>
          </a:xfrm>
          <a:prstGeom prst="rect">
            <a:avLst/>
          </a:prstGeom>
          <a:gradFill>
            <a:gsLst>
              <a:gs pos="0">
                <a:schemeClr val="accent2">
                  <a:alpha val="65000"/>
                </a:schemeClr>
              </a:gs>
              <a:gs pos="100000">
                <a:schemeClr val="accent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a:p>
        </p:txBody>
      </p:sp>
      <p:sp>
        <p:nvSpPr>
          <p:cNvPr id="3" name="Slide Number Placeholder 3">
            <a:extLst>
              <a:ext uri="{FF2B5EF4-FFF2-40B4-BE49-F238E27FC236}">
                <a16:creationId xmlns:a16="http://schemas.microsoft.com/office/drawing/2014/main" id="{4D2A6757-AAD7-A848-96B8-1BF59159574D}"/>
              </a:ext>
            </a:extLst>
          </p:cNvPr>
          <p:cNvSpPr>
            <a:spLocks noGrp="1"/>
          </p:cNvSpPr>
          <p:nvPr>
            <p:ph type="sldNum" sz="quarter" idx="10"/>
          </p:nvPr>
        </p:nvSpPr>
        <p:spPr/>
        <p:txBody>
          <a:bodyPr/>
          <a:lstStyle>
            <a:lvl1pPr>
              <a:defRPr/>
            </a:lvl1pPr>
          </a:lstStyle>
          <a:p>
            <a:pPr>
              <a:defRPr/>
            </a:pPr>
            <a:fld id="{A3F550D0-6FCF-804F-9CBF-0532548A5D23}" type="slidenum">
              <a:rPr lang="en-US"/>
              <a:pPr>
                <a:defRPr/>
              </a:pPr>
              <a:t>‹#›</a:t>
            </a:fld>
            <a:endParaRPr lang="en-US"/>
          </a:p>
        </p:txBody>
      </p:sp>
    </p:spTree>
    <p:extLst>
      <p:ext uri="{BB962C8B-B14F-4D97-AF65-F5344CB8AC3E}">
        <p14:creationId xmlns:p14="http://schemas.microsoft.com/office/powerpoint/2010/main" val="3085604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07A8097-2AB9-0047-91C0-615BABAE08AF}"/>
              </a:ext>
            </a:extLst>
          </p:cNvPr>
          <p:cNvSpPr/>
          <p:nvPr/>
        </p:nvSpPr>
        <p:spPr bwMode="white">
          <a:xfrm>
            <a:off x="0" y="0"/>
            <a:ext cx="12188825" cy="1309688"/>
          </a:xfrm>
          <a:prstGeom prst="rect">
            <a:avLst/>
          </a:prstGeom>
          <a:gradFill>
            <a:gsLst>
              <a:gs pos="0">
                <a:schemeClr val="accent1">
                  <a:lumMod val="25000"/>
                  <a:lumOff val="75000"/>
                </a:schemeClr>
              </a:gs>
              <a:gs pos="100000">
                <a:schemeClr val="accent1">
                  <a:lumMod val="0"/>
                  <a:lumOff val="10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a:p>
        </p:txBody>
      </p:sp>
      <p:sp>
        <p:nvSpPr>
          <p:cNvPr id="2" name="Title 1"/>
          <p:cNvSpPr>
            <a:spLocks noGrp="1"/>
          </p:cNvSpPr>
          <p:nvPr>
            <p:ph type="title"/>
          </p:nvPr>
        </p:nvSpPr>
        <p:spPr>
          <a:xfrm>
            <a:off x="609442" y="750730"/>
            <a:ext cx="4010039" cy="1162050"/>
          </a:xfrm>
        </p:spPr>
        <p:txBody>
          <a:bodyPr>
            <a:noAutofit/>
          </a:bodyPr>
          <a:lstStyle>
            <a:lvl1pPr algn="l">
              <a:defRPr sz="1999" b="1"/>
            </a:lvl1pPr>
          </a:lstStyle>
          <a:p>
            <a:r>
              <a:rPr lang="en-US"/>
              <a:t>Click to edit Master title style</a:t>
            </a:r>
          </a:p>
        </p:txBody>
      </p:sp>
      <p:sp>
        <p:nvSpPr>
          <p:cNvPr id="3" name="Content Placeholder 2"/>
          <p:cNvSpPr>
            <a:spLocks noGrp="1"/>
          </p:cNvSpPr>
          <p:nvPr>
            <p:ph idx="1"/>
          </p:nvPr>
        </p:nvSpPr>
        <p:spPr>
          <a:xfrm>
            <a:off x="4765492" y="750732"/>
            <a:ext cx="6813892" cy="5853113"/>
          </a:xfrm>
        </p:spPr>
        <p:txBody>
          <a:bodyPr>
            <a:noAutofit/>
          </a:bodyPr>
          <a:lstStyle>
            <a:lvl1pPr>
              <a:defRPr sz="2399"/>
            </a:lvl1pPr>
            <a:lvl2pPr>
              <a:defRPr sz="1999"/>
            </a:lvl2pPr>
            <a:lvl3pPr>
              <a:defRPr sz="19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912781"/>
            <a:ext cx="4010039" cy="4235910"/>
          </a:xfrm>
        </p:spPr>
        <p:txBody>
          <a:bodyPr>
            <a:no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8" name="Slide Number Placeholder 6">
            <a:extLst>
              <a:ext uri="{FF2B5EF4-FFF2-40B4-BE49-F238E27FC236}">
                <a16:creationId xmlns:a16="http://schemas.microsoft.com/office/drawing/2014/main" id="{C57AFD03-9628-014F-9492-CC02D26A8E2B}"/>
              </a:ext>
            </a:extLst>
          </p:cNvPr>
          <p:cNvSpPr>
            <a:spLocks noGrp="1"/>
          </p:cNvSpPr>
          <p:nvPr>
            <p:ph type="sldNum" sz="quarter" idx="10"/>
          </p:nvPr>
        </p:nvSpPr>
        <p:spPr/>
        <p:txBody>
          <a:bodyPr/>
          <a:lstStyle>
            <a:lvl1pPr>
              <a:defRPr/>
            </a:lvl1pPr>
          </a:lstStyle>
          <a:p>
            <a:pPr>
              <a:defRPr/>
            </a:pPr>
            <a:fld id="{A9548BEB-5E22-BF4E-9003-3647EB3402E7}" type="slidenum">
              <a:rPr lang="en-US"/>
              <a:pPr>
                <a:defRPr/>
              </a:pPr>
              <a:t>‹#›</a:t>
            </a:fld>
            <a:endParaRPr lang="en-US"/>
          </a:p>
        </p:txBody>
      </p:sp>
      <p:pic>
        <p:nvPicPr>
          <p:cNvPr id="9" name="Picture 6" descr="Lurie_R_RGB.png">
            <a:extLst>
              <a:ext uri="{FF2B5EF4-FFF2-40B4-BE49-F238E27FC236}">
                <a16:creationId xmlns:a16="http://schemas.microsoft.com/office/drawing/2014/main" id="{2D6A13C0-0C1D-1D42-8AC6-2BE7407024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483033" y="0"/>
            <a:ext cx="2705792" cy="897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2417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3335-1223-47AA-AA76-EE810596CE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A98572-8BDF-4ABD-89EF-8377C8B046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ECCF6-A668-4BBE-81D9-46C6E4871B41}"/>
              </a:ext>
            </a:extLst>
          </p:cNvPr>
          <p:cNvSpPr>
            <a:spLocks noGrp="1"/>
          </p:cNvSpPr>
          <p:nvPr>
            <p:ph type="dt" sz="half" idx="10"/>
          </p:nvPr>
        </p:nvSpPr>
        <p:spPr/>
        <p:txBody>
          <a:bodyPr/>
          <a:lstStyle/>
          <a:p>
            <a:fld id="{83829175-527E-46A3-863C-1BB1F163B849}" type="datetimeFigureOut">
              <a:rPr lang="en-US" smtClean="0"/>
              <a:t>7/10/2024</a:t>
            </a:fld>
            <a:endParaRPr lang="en-US" dirty="0"/>
          </a:p>
        </p:txBody>
      </p:sp>
      <p:sp>
        <p:nvSpPr>
          <p:cNvPr id="5" name="Footer Placeholder 4">
            <a:extLst>
              <a:ext uri="{FF2B5EF4-FFF2-40B4-BE49-F238E27FC236}">
                <a16:creationId xmlns:a16="http://schemas.microsoft.com/office/drawing/2014/main" id="{9CBB724A-A5CF-41EF-908D-B4FFD78D097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6DF3C23-AE18-4643-978A-B990CCB227CF}"/>
              </a:ext>
            </a:extLst>
          </p:cNvPr>
          <p:cNvSpPr>
            <a:spLocks noGrp="1"/>
          </p:cNvSpPr>
          <p:nvPr>
            <p:ph type="sldNum" sz="quarter" idx="12"/>
          </p:nvPr>
        </p:nvSpPr>
        <p:spPr/>
        <p:txBody>
          <a:bodyPr/>
          <a:lstStyle/>
          <a:p>
            <a:fld id="{E5137D0E-4A4F-4307-8994-C1891D747D59}" type="slidenum">
              <a:rPr lang="en-US" smtClean="0"/>
              <a:t>‹#›</a:t>
            </a:fld>
            <a:endParaRPr lang="en-US" dirty="0"/>
          </a:p>
        </p:txBody>
      </p:sp>
    </p:spTree>
    <p:extLst>
      <p:ext uri="{BB962C8B-B14F-4D97-AF65-F5344CB8AC3E}">
        <p14:creationId xmlns:p14="http://schemas.microsoft.com/office/powerpoint/2010/main" val="252316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3972" y="4800600"/>
            <a:ext cx="7313295" cy="566738"/>
          </a:xfrm>
        </p:spPr>
        <p:txBody>
          <a:bodyPr/>
          <a:lstStyle>
            <a:lvl1pPr algn="l">
              <a:defRPr sz="1999" b="1"/>
            </a:lvl1pPr>
          </a:lstStyle>
          <a:p>
            <a:r>
              <a:rPr lang="en-US"/>
              <a:t>Click to edit Master title style</a:t>
            </a:r>
          </a:p>
        </p:txBody>
      </p:sp>
      <p:sp>
        <p:nvSpPr>
          <p:cNvPr id="3" name="Picture Placeholder 2"/>
          <p:cNvSpPr>
            <a:spLocks noGrp="1"/>
          </p:cNvSpPr>
          <p:nvPr>
            <p:ph type="pic" idx="1"/>
          </p:nvPr>
        </p:nvSpPr>
        <p:spPr>
          <a:xfrm>
            <a:off x="363972" y="612775"/>
            <a:ext cx="7313295" cy="4114800"/>
          </a:xfrm>
        </p:spPr>
        <p:txBody>
          <a:bodyPr rtlCol="0">
            <a:noAutofit/>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pPr lvl="0"/>
            <a:r>
              <a:rPr lang="en-US" noProof="0"/>
              <a:t>Click icon to add picture</a:t>
            </a:r>
          </a:p>
        </p:txBody>
      </p:sp>
      <p:sp>
        <p:nvSpPr>
          <p:cNvPr id="4" name="Text Placeholder 3"/>
          <p:cNvSpPr>
            <a:spLocks noGrp="1"/>
          </p:cNvSpPr>
          <p:nvPr>
            <p:ph type="body" sz="half" idx="2"/>
          </p:nvPr>
        </p:nvSpPr>
        <p:spPr>
          <a:xfrm>
            <a:off x="363972" y="5367338"/>
            <a:ext cx="7313295" cy="804862"/>
          </a:xfr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Slide Number Placeholder 5">
            <a:extLst>
              <a:ext uri="{FF2B5EF4-FFF2-40B4-BE49-F238E27FC236}">
                <a16:creationId xmlns:a16="http://schemas.microsoft.com/office/drawing/2014/main" id="{6DB71215-5100-E547-B860-3B4F122DECCB}"/>
              </a:ext>
            </a:extLst>
          </p:cNvPr>
          <p:cNvSpPr>
            <a:spLocks noGrp="1"/>
          </p:cNvSpPr>
          <p:nvPr>
            <p:ph type="sldNum" sz="quarter" idx="10"/>
          </p:nvPr>
        </p:nvSpPr>
        <p:spPr/>
        <p:txBody>
          <a:bodyPr/>
          <a:lstStyle>
            <a:lvl1pPr>
              <a:defRPr/>
            </a:lvl1pPr>
          </a:lstStyle>
          <a:p>
            <a:pPr>
              <a:defRPr/>
            </a:pPr>
            <a:fld id="{21B1E448-05CD-C34F-9EAB-963CAE004328}" type="slidenum">
              <a:rPr lang="en-US"/>
              <a:pPr>
                <a:defRPr/>
              </a:pPr>
              <a:t>‹#›</a:t>
            </a:fld>
            <a:endParaRPr lang="en-US" dirty="0"/>
          </a:p>
        </p:txBody>
      </p:sp>
    </p:spTree>
    <p:extLst>
      <p:ext uri="{BB962C8B-B14F-4D97-AF65-F5344CB8AC3E}">
        <p14:creationId xmlns:p14="http://schemas.microsoft.com/office/powerpoint/2010/main" val="469159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637C5948-C152-E948-BA4F-E410F3ED05F7}"/>
              </a:ext>
            </a:extLst>
          </p:cNvPr>
          <p:cNvSpPr>
            <a:spLocks noGrp="1"/>
          </p:cNvSpPr>
          <p:nvPr>
            <p:ph type="sldNum" sz="quarter" idx="10"/>
          </p:nvPr>
        </p:nvSpPr>
        <p:spPr/>
        <p:txBody>
          <a:bodyPr/>
          <a:lstStyle>
            <a:lvl1pPr>
              <a:defRPr/>
            </a:lvl1pPr>
          </a:lstStyle>
          <a:p>
            <a:pPr>
              <a:defRPr/>
            </a:pPr>
            <a:fld id="{A36D3ED2-899A-F04E-9584-B7036BB3DE15}" type="slidenum">
              <a:rPr lang="en-US"/>
              <a:pPr>
                <a:defRPr/>
              </a:pPr>
              <a:t>‹#›</a:t>
            </a:fld>
            <a:endParaRPr lang="en-US" dirty="0"/>
          </a:p>
        </p:txBody>
      </p:sp>
    </p:spTree>
    <p:extLst>
      <p:ext uri="{BB962C8B-B14F-4D97-AF65-F5344CB8AC3E}">
        <p14:creationId xmlns:p14="http://schemas.microsoft.com/office/powerpoint/2010/main" val="357872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1608140"/>
            <a:ext cx="2742486" cy="45180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09441" y="274640"/>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440B1FCD-D325-614F-A67D-242144F35E80}"/>
              </a:ext>
            </a:extLst>
          </p:cNvPr>
          <p:cNvSpPr>
            <a:spLocks noGrp="1"/>
          </p:cNvSpPr>
          <p:nvPr>
            <p:ph type="sldNum" sz="quarter" idx="10"/>
          </p:nvPr>
        </p:nvSpPr>
        <p:spPr/>
        <p:txBody>
          <a:bodyPr/>
          <a:lstStyle>
            <a:lvl1pPr>
              <a:defRPr/>
            </a:lvl1pPr>
          </a:lstStyle>
          <a:p>
            <a:pPr>
              <a:defRPr/>
            </a:pPr>
            <a:fld id="{BCBB0B8B-73EA-7740-8F8A-DBE9F81B9A4C}" type="slidenum">
              <a:rPr lang="en-US"/>
              <a:pPr>
                <a:defRPr/>
              </a:pPr>
              <a:t>‹#›</a:t>
            </a:fld>
            <a:endParaRPr lang="en-US" dirty="0"/>
          </a:p>
        </p:txBody>
      </p:sp>
    </p:spTree>
    <p:extLst>
      <p:ext uri="{BB962C8B-B14F-4D97-AF65-F5344CB8AC3E}">
        <p14:creationId xmlns:p14="http://schemas.microsoft.com/office/powerpoint/2010/main" val="9072428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34DEF8-42BB-4BDA-B319-7C4ED192D7A4}" type="datetimeFigureOut">
              <a:rPr lang="en-US" smtClean="0"/>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5CBF8F-4D8B-45A3-ABD5-AC48DC0C036E}" type="slidenum">
              <a:rPr lang="en-US" smtClean="0"/>
              <a:t>‹#›</a:t>
            </a:fld>
            <a:endParaRPr lang="en-US"/>
          </a:p>
        </p:txBody>
      </p:sp>
    </p:spTree>
    <p:extLst>
      <p:ext uri="{BB962C8B-B14F-4D97-AF65-F5344CB8AC3E}">
        <p14:creationId xmlns:p14="http://schemas.microsoft.com/office/powerpoint/2010/main" val="916702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C34DEF8-42BB-4BDA-B319-7C4ED192D7A4}" type="datetimeFigureOut">
              <a:rPr lang="en-US" smtClean="0"/>
              <a:t>7/10/2024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5CBF8F-4D8B-45A3-ABD5-AC48DC0C036E}" type="slidenum">
              <a:rPr lang="en-US" smtClean="0"/>
              <a:t>‹#›</a:t>
            </a:fld>
            <a:endParaRPr lang="en-US"/>
          </a:p>
        </p:txBody>
      </p:sp>
    </p:spTree>
    <p:extLst>
      <p:ext uri="{BB962C8B-B14F-4D97-AF65-F5344CB8AC3E}">
        <p14:creationId xmlns:p14="http://schemas.microsoft.com/office/powerpoint/2010/main" val="36885355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E38EC8-1BD4-C8EC-6C34-C921EBC0642A}"/>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300410" y="5487434"/>
            <a:ext cx="1119086" cy="1218438"/>
          </a:xfrm>
          <a:prstGeom prst="rect">
            <a:avLst/>
          </a:prstGeom>
        </p:spPr>
      </p:pic>
      <p:pic>
        <p:nvPicPr>
          <p:cNvPr id="12" name="Picture 10" descr="Magnet Recognition Logo CMYK.png">
            <a:extLst>
              <a:ext uri="{FF2B5EF4-FFF2-40B4-BE49-F238E27FC236}">
                <a16:creationId xmlns:a16="http://schemas.microsoft.com/office/drawing/2014/main" id="{70620FDB-3F65-1940-9049-C651B8491FA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99943" y="5652605"/>
            <a:ext cx="1031606"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691E66B8-4CDF-1543-BC84-F3FC5ACF3222}"/>
              </a:ext>
            </a:extLst>
          </p:cNvPr>
          <p:cNvSpPr/>
          <p:nvPr/>
        </p:nvSpPr>
        <p:spPr bwMode="white">
          <a:xfrm>
            <a:off x="0" y="2"/>
            <a:ext cx="12188825" cy="4748213"/>
          </a:xfrm>
          <a:prstGeom prst="rect">
            <a:avLst/>
          </a:prstGeom>
          <a:gradFill>
            <a:gsLst>
              <a:gs pos="0">
                <a:srgbClr val="B5DEFF"/>
              </a:gs>
              <a:gs pos="100000">
                <a:schemeClr val="accent1">
                  <a:lumMod val="0"/>
                  <a:lumOff val="10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b="0" i="0">
              <a:latin typeface="Calibri" panose="020F0502020204030204" pitchFamily="34" charset="0"/>
            </a:endParaRPr>
          </a:p>
        </p:txBody>
      </p:sp>
      <p:pic>
        <p:nvPicPr>
          <p:cNvPr id="6" name="Picture 10">
            <a:extLst>
              <a:ext uri="{FF2B5EF4-FFF2-40B4-BE49-F238E27FC236}">
                <a16:creationId xmlns:a16="http://schemas.microsoft.com/office/drawing/2014/main" id="{EBDFDDDA-2517-3B48-9D0D-5F0C6F0BF103}"/>
              </a:ext>
            </a:extLst>
          </p:cNvPr>
          <p:cNvPicPr>
            <a:picLocks noChangeAspect="1"/>
          </p:cNvPicPr>
          <p:nvPr/>
        </p:nvPicPr>
        <p:blipFill>
          <a:blip r:embed="rId4">
            <a:extLst>
              <a:ext uri="{28A0092B-C50C-407E-A947-70E740481C1C}">
                <a14:useLocalDpi xmlns:a14="http://schemas.microsoft.com/office/drawing/2010/main" val="0"/>
              </a:ext>
            </a:extLst>
          </a:blip>
          <a:srcRect r="9621" b="9456"/>
          <a:stretch>
            <a:fillRect/>
          </a:stretch>
        </p:blipFill>
        <p:spPr bwMode="ltGray">
          <a:xfrm>
            <a:off x="8052494" y="2759077"/>
            <a:ext cx="4136331" cy="411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440723" y="1483360"/>
            <a:ext cx="7867993" cy="2316480"/>
          </a:xfrm>
        </p:spPr>
        <p:txBody>
          <a:bodyPr/>
          <a:lstStyle>
            <a:lvl1pPr>
              <a:defRPr sz="4399">
                <a:solidFill>
                  <a:schemeClr val="tx1"/>
                </a:solidFill>
              </a:defRPr>
            </a:lvl1pPr>
          </a:lstStyle>
          <a:p>
            <a:r>
              <a:rPr lang="en-US"/>
              <a:t>Click to edit Master title style</a:t>
            </a:r>
          </a:p>
        </p:txBody>
      </p:sp>
      <p:sp>
        <p:nvSpPr>
          <p:cNvPr id="3" name="Subtitle 2"/>
          <p:cNvSpPr>
            <a:spLocks noGrp="1"/>
          </p:cNvSpPr>
          <p:nvPr>
            <p:ph type="subTitle" idx="1"/>
          </p:nvPr>
        </p:nvSpPr>
        <p:spPr>
          <a:xfrm>
            <a:off x="440723" y="4033136"/>
            <a:ext cx="6994460" cy="1111977"/>
          </a:xfrm>
        </p:spPr>
        <p:txBody>
          <a:bodyPr/>
          <a:lstStyle>
            <a:lvl1pPr marL="0" indent="0" algn="l">
              <a:buNone/>
              <a:defRPr sz="1999">
                <a:solidFill>
                  <a:schemeClr val="tx2"/>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p>
        </p:txBody>
      </p:sp>
      <p:pic>
        <p:nvPicPr>
          <p:cNvPr id="10" name="Picture 8">
            <a:extLst>
              <a:ext uri="{FF2B5EF4-FFF2-40B4-BE49-F238E27FC236}">
                <a16:creationId xmlns:a16="http://schemas.microsoft.com/office/drawing/2014/main" id="{28976266-81CC-4B48-9137-F68AC80320F4}"/>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t="3487" b="3487"/>
          <a:stretch/>
        </p:blipFill>
        <p:spPr bwMode="auto">
          <a:xfrm>
            <a:off x="7194264" y="0"/>
            <a:ext cx="4994561"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75756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vl6pPr marL="1142657"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710E8D76-B073-0B4B-9F1A-D8C6063E6457}"/>
              </a:ext>
            </a:extLst>
          </p:cNvPr>
          <p:cNvSpPr>
            <a:spLocks noGrp="1"/>
          </p:cNvSpPr>
          <p:nvPr>
            <p:ph type="sldNum" sz="quarter" idx="10"/>
          </p:nvPr>
        </p:nvSpPr>
        <p:spPr/>
        <p:txBody>
          <a:bodyPr/>
          <a:lstStyle>
            <a:lvl1pPr>
              <a:defRPr/>
            </a:lvl1pPr>
          </a:lstStyle>
          <a:p>
            <a:pPr>
              <a:defRPr/>
            </a:pPr>
            <a:fld id="{5760DC6B-33D4-CD4C-9999-64307D58DE39}" type="slidenum">
              <a:rPr lang="en-US"/>
              <a:pPr>
                <a:defRPr/>
              </a:pPr>
              <a:t>‹#›</a:t>
            </a:fld>
            <a:endParaRPr lang="en-US"/>
          </a:p>
        </p:txBody>
      </p:sp>
    </p:spTree>
    <p:extLst>
      <p:ext uri="{BB962C8B-B14F-4D97-AF65-F5344CB8AC3E}">
        <p14:creationId xmlns:p14="http://schemas.microsoft.com/office/powerpoint/2010/main" val="16973621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3" name="Picture 8">
            <a:extLst>
              <a:ext uri="{FF2B5EF4-FFF2-40B4-BE49-F238E27FC236}">
                <a16:creationId xmlns:a16="http://schemas.microsoft.com/office/drawing/2014/main" id="{E2CA7193-C0E5-2443-9EBC-E628915B7FA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bwMode="auto">
          <a:xfrm>
            <a:off x="98892" y="0"/>
            <a:ext cx="2681533" cy="897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a:extLst>
              <a:ext uri="{FF2B5EF4-FFF2-40B4-BE49-F238E27FC236}">
                <a16:creationId xmlns:a16="http://schemas.microsoft.com/office/drawing/2014/main" id="{FFF3F064-2E1F-5443-A226-2CB742C7975A}"/>
              </a:ext>
            </a:extLst>
          </p:cNvPr>
          <p:cNvPicPr>
            <a:picLocks noChangeAspect="1"/>
          </p:cNvPicPr>
          <p:nvPr/>
        </p:nvPicPr>
        <p:blipFill>
          <a:blip r:embed="rId3">
            <a:extLst>
              <a:ext uri="{28A0092B-C50C-407E-A947-70E740481C1C}">
                <a14:useLocalDpi xmlns:a14="http://schemas.microsoft.com/office/drawing/2010/main" val="0"/>
              </a:ext>
            </a:extLst>
          </a:blip>
          <a:srcRect r="9621" b="9456"/>
          <a:stretch>
            <a:fillRect/>
          </a:stretch>
        </p:blipFill>
        <p:spPr bwMode="ltGray">
          <a:xfrm>
            <a:off x="8052494" y="2759077"/>
            <a:ext cx="4136331" cy="411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63972" y="2747964"/>
            <a:ext cx="6363323" cy="1362075"/>
          </a:xfrm>
        </p:spPr>
        <p:txBody>
          <a:bodyPr>
            <a:noAutofit/>
          </a:bodyPr>
          <a:lstStyle>
            <a:lvl1pPr algn="l">
              <a:defRPr sz="3599" b="0" cap="none">
                <a:solidFill>
                  <a:schemeClr val="tx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0C84C5C9-D94D-8B49-AC71-D270F21DB357}"/>
              </a:ext>
            </a:extLst>
          </p:cNvPr>
          <p:cNvSpPr>
            <a:spLocks noGrp="1"/>
          </p:cNvSpPr>
          <p:nvPr>
            <p:ph type="sldNum" sz="quarter" idx="10"/>
          </p:nvPr>
        </p:nvSpPr>
        <p:spPr/>
        <p:txBody>
          <a:bodyPr/>
          <a:lstStyle>
            <a:lvl1pPr>
              <a:defRPr>
                <a:solidFill>
                  <a:schemeClr val="bg1"/>
                </a:solidFill>
              </a:defRPr>
            </a:lvl1pPr>
          </a:lstStyle>
          <a:p>
            <a:pPr>
              <a:defRPr/>
            </a:pPr>
            <a:fld id="{97DAC40F-8B4B-D94D-B9F1-BB0B3CA78217}" type="slidenum">
              <a:rPr lang="en-US"/>
              <a:pPr>
                <a:defRPr/>
              </a:pPr>
              <a:t>‹#›</a:t>
            </a:fld>
            <a:endParaRPr lang="en-US"/>
          </a:p>
        </p:txBody>
      </p:sp>
    </p:spTree>
    <p:extLst>
      <p:ext uri="{BB962C8B-B14F-4D97-AF65-F5344CB8AC3E}">
        <p14:creationId xmlns:p14="http://schemas.microsoft.com/office/powerpoint/2010/main" val="9032659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3" name="Content Placeholder 2"/>
          <p:cNvSpPr>
            <a:spLocks noGrp="1"/>
          </p:cNvSpPr>
          <p:nvPr>
            <p:ph sz="half" idx="1"/>
          </p:nvPr>
        </p:nvSpPr>
        <p:spPr>
          <a:xfrm>
            <a:off x="363972" y="1600202"/>
            <a:ext cx="5631237" cy="4525963"/>
          </a:xfrm>
        </p:spPr>
        <p:txBody>
          <a:bodyPr>
            <a:noAutofit/>
          </a:bodyPr>
          <a:lstStyle>
            <a:lvl1pPr>
              <a:defRPr sz="2199"/>
            </a:lvl1pPr>
            <a:lvl2pPr>
              <a:defRPr sz="1799"/>
            </a:lvl2pPr>
            <a:lvl3pPr>
              <a:defRPr sz="179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2"/>
            <a:ext cx="5631237" cy="4525963"/>
          </a:xfrm>
        </p:spPr>
        <p:txBody>
          <a:bodyPr>
            <a:noAutofit/>
          </a:bodyPr>
          <a:lstStyle>
            <a:lvl1pPr>
              <a:defRPr sz="2199"/>
            </a:lvl1pPr>
            <a:lvl2pPr>
              <a:defRPr sz="1799"/>
            </a:lvl2pPr>
            <a:lvl3pPr>
              <a:defRPr sz="179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681FDB74-2C50-BB43-8997-A99179F8058B}"/>
              </a:ext>
            </a:extLst>
          </p:cNvPr>
          <p:cNvSpPr>
            <a:spLocks noGrp="1"/>
          </p:cNvSpPr>
          <p:nvPr>
            <p:ph type="sldNum" sz="quarter" idx="10"/>
          </p:nvPr>
        </p:nvSpPr>
        <p:spPr/>
        <p:txBody>
          <a:bodyPr/>
          <a:lstStyle>
            <a:lvl1pPr>
              <a:defRPr/>
            </a:lvl1pPr>
          </a:lstStyle>
          <a:p>
            <a:pPr>
              <a:defRPr/>
            </a:pPr>
            <a:fld id="{3691056C-4BAF-9344-A14D-05727E489CC1}" type="slidenum">
              <a:rPr lang="en-US"/>
              <a:pPr>
                <a:defRPr/>
              </a:pPr>
              <a:t>‹#›</a:t>
            </a:fld>
            <a:endParaRPr lang="en-US"/>
          </a:p>
        </p:txBody>
      </p:sp>
    </p:spTree>
    <p:extLst>
      <p:ext uri="{BB962C8B-B14F-4D97-AF65-F5344CB8AC3E}">
        <p14:creationId xmlns:p14="http://schemas.microsoft.com/office/powerpoint/2010/main" val="17677940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AB78C5D-41F4-C64E-93F3-928FA491F046}"/>
              </a:ext>
            </a:extLst>
          </p:cNvPr>
          <p:cNvSpPr/>
          <p:nvPr/>
        </p:nvSpPr>
        <p:spPr bwMode="white">
          <a:xfrm>
            <a:off x="0" y="0"/>
            <a:ext cx="12188825" cy="1309688"/>
          </a:xfrm>
          <a:prstGeom prst="rect">
            <a:avLst/>
          </a:prstGeom>
          <a:gradFill>
            <a:gsLst>
              <a:gs pos="0">
                <a:srgbClr val="B5DEFF"/>
              </a:gs>
              <a:gs pos="100000">
                <a:schemeClr val="accent1">
                  <a:lumMod val="0"/>
                  <a:lumOff val="10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b="0" i="0">
              <a:latin typeface="Calibri" panose="020F0502020204030204"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p>
        </p:txBody>
      </p:sp>
      <p:sp>
        <p:nvSpPr>
          <p:cNvPr id="4" name="Content Placeholder 3"/>
          <p:cNvSpPr>
            <a:spLocks noGrp="1"/>
          </p:cNvSpPr>
          <p:nvPr>
            <p:ph sz="half" idx="2"/>
          </p:nvPr>
        </p:nvSpPr>
        <p:spPr>
          <a:xfrm>
            <a:off x="363972" y="1600199"/>
            <a:ext cx="5631237" cy="4526280"/>
          </a:xfrm>
        </p:spPr>
        <p:txBody>
          <a:bodyPr/>
          <a:lstStyle>
            <a:lvl1pPr>
              <a:defRPr sz="2199"/>
            </a:lvl1pPr>
            <a:lvl2pPr>
              <a:defRPr sz="1799"/>
            </a:lvl2pPr>
            <a:lvl3pPr>
              <a:defRPr sz="1799"/>
            </a:lvl3pPr>
            <a:lvl4pPr>
              <a:defRPr sz="1799"/>
            </a:lvl4pPr>
            <a:lvl5pPr>
              <a:defRPr sz="1799"/>
            </a:lvl5pPr>
            <a:lvl6pPr>
              <a:defRPr sz="1600"/>
            </a:lvl6pPr>
            <a:lvl7pPr>
              <a:defRPr sz="1600"/>
            </a:lvl7pPr>
            <a:lvl8pPr>
              <a:defRPr sz="1600"/>
            </a:lvl8pPr>
            <a:lvl9pPr>
              <a:defRPr sz="1600"/>
            </a:lvl9pPr>
          </a:lstStyle>
          <a:p>
            <a:pPr lvl="0"/>
            <a:r>
              <a:rPr lang="en-US"/>
              <a:t>Click to edit Master text styles</a:t>
            </a:r>
          </a:p>
        </p:txBody>
      </p:sp>
      <p:sp>
        <p:nvSpPr>
          <p:cNvPr id="6" name="Content Placeholder 5"/>
          <p:cNvSpPr>
            <a:spLocks noGrp="1"/>
          </p:cNvSpPr>
          <p:nvPr>
            <p:ph sz="quarter" idx="4"/>
          </p:nvPr>
        </p:nvSpPr>
        <p:spPr>
          <a:xfrm>
            <a:off x="6203473" y="1600199"/>
            <a:ext cx="5619048" cy="4526280"/>
          </a:xfrm>
        </p:spPr>
        <p:txBody>
          <a:bodyPr/>
          <a:lstStyle>
            <a:lvl1pPr>
              <a:defRPr sz="2199"/>
            </a:lvl1pPr>
            <a:lvl2pPr>
              <a:defRPr sz="1799"/>
            </a:lvl2pPr>
            <a:lvl3pPr>
              <a:defRPr sz="1799"/>
            </a:lvl3pPr>
            <a:lvl4pPr>
              <a:defRPr sz="1799"/>
            </a:lvl4pPr>
            <a:lvl5pPr>
              <a:defRPr sz="1799"/>
            </a:lvl5pPr>
            <a:lvl6pPr>
              <a:defRPr sz="1600"/>
            </a:lvl6pPr>
            <a:lvl7pPr>
              <a:defRPr sz="1600"/>
            </a:lvl7pPr>
            <a:lvl8pPr>
              <a:defRPr sz="1600"/>
            </a:lvl8pPr>
            <a:lvl9pPr>
              <a:defRPr sz="1600"/>
            </a:lvl9pPr>
          </a:lstStyle>
          <a:p>
            <a:pPr lvl="0"/>
            <a:r>
              <a:rPr lang="en-US"/>
              <a:t>Click to edit Master text styles</a:t>
            </a:r>
          </a:p>
        </p:txBody>
      </p:sp>
      <p:sp>
        <p:nvSpPr>
          <p:cNvPr id="9" name="Slide Number Placeholder 8">
            <a:extLst>
              <a:ext uri="{FF2B5EF4-FFF2-40B4-BE49-F238E27FC236}">
                <a16:creationId xmlns:a16="http://schemas.microsoft.com/office/drawing/2014/main" id="{90B42EE1-F058-3C42-823B-B0CC5992189B}"/>
              </a:ext>
            </a:extLst>
          </p:cNvPr>
          <p:cNvSpPr>
            <a:spLocks noGrp="1"/>
          </p:cNvSpPr>
          <p:nvPr>
            <p:ph type="sldNum" sz="quarter" idx="10"/>
          </p:nvPr>
        </p:nvSpPr>
        <p:spPr/>
        <p:txBody>
          <a:bodyPr/>
          <a:lstStyle>
            <a:lvl1pPr>
              <a:defRPr/>
            </a:lvl1pPr>
          </a:lstStyle>
          <a:p>
            <a:pPr>
              <a:defRPr/>
            </a:pPr>
            <a:fld id="{61FF2959-A28F-3A4B-A406-F51A27E93784}" type="slidenum">
              <a:rPr lang="en-US"/>
              <a:pPr>
                <a:defRPr/>
              </a:pPr>
              <a:t>‹#›</a:t>
            </a:fld>
            <a:endParaRPr lang="en-US"/>
          </a:p>
        </p:txBody>
      </p:sp>
      <p:pic>
        <p:nvPicPr>
          <p:cNvPr id="3" name="Picture 2">
            <a:extLst>
              <a:ext uri="{FF2B5EF4-FFF2-40B4-BE49-F238E27FC236}">
                <a16:creationId xmlns:a16="http://schemas.microsoft.com/office/drawing/2014/main" id="{49046BB3-90A9-63A2-5BC4-3C7A1C25ED5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495163" y="0"/>
            <a:ext cx="2681533" cy="897890"/>
          </a:xfrm>
          <a:prstGeom prst="rect">
            <a:avLst/>
          </a:prstGeom>
        </p:spPr>
      </p:pic>
    </p:spTree>
    <p:extLst>
      <p:ext uri="{BB962C8B-B14F-4D97-AF65-F5344CB8AC3E}">
        <p14:creationId xmlns:p14="http://schemas.microsoft.com/office/powerpoint/2010/main" val="3566940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774A2-BB2C-4851-8A15-79160F7D8238}"/>
              </a:ext>
            </a:extLst>
          </p:cNvPr>
          <p:cNvSpPr>
            <a:spLocks noGrp="1"/>
          </p:cNvSpPr>
          <p:nvPr>
            <p:ph type="title"/>
          </p:nvPr>
        </p:nvSpPr>
        <p:spPr>
          <a:xfrm>
            <a:off x="831633" y="1709739"/>
            <a:ext cx="10512862"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9CF4E3CA-E1D0-410C-9A8D-C38BF5D33F26}"/>
              </a:ext>
            </a:extLst>
          </p:cNvPr>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882D65-7AD1-4287-8CC1-D8A7628947E9}"/>
              </a:ext>
            </a:extLst>
          </p:cNvPr>
          <p:cNvSpPr>
            <a:spLocks noGrp="1"/>
          </p:cNvSpPr>
          <p:nvPr>
            <p:ph type="dt" sz="half" idx="10"/>
          </p:nvPr>
        </p:nvSpPr>
        <p:spPr/>
        <p:txBody>
          <a:bodyPr/>
          <a:lstStyle/>
          <a:p>
            <a:fld id="{83829175-527E-46A3-863C-1BB1F163B849}" type="datetimeFigureOut">
              <a:rPr lang="en-US" smtClean="0"/>
              <a:t>7/10/2024</a:t>
            </a:fld>
            <a:endParaRPr lang="en-US" dirty="0"/>
          </a:p>
        </p:txBody>
      </p:sp>
      <p:sp>
        <p:nvSpPr>
          <p:cNvPr id="5" name="Footer Placeholder 4">
            <a:extLst>
              <a:ext uri="{FF2B5EF4-FFF2-40B4-BE49-F238E27FC236}">
                <a16:creationId xmlns:a16="http://schemas.microsoft.com/office/drawing/2014/main" id="{47485376-C10D-4658-8AAE-97F07C87FF2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5F9179D-ADC3-482F-87E1-F1BCD81BE8C5}"/>
              </a:ext>
            </a:extLst>
          </p:cNvPr>
          <p:cNvSpPr>
            <a:spLocks noGrp="1"/>
          </p:cNvSpPr>
          <p:nvPr>
            <p:ph type="sldNum" sz="quarter" idx="12"/>
          </p:nvPr>
        </p:nvSpPr>
        <p:spPr/>
        <p:txBody>
          <a:bodyPr/>
          <a:lstStyle/>
          <a:p>
            <a:fld id="{E5137D0E-4A4F-4307-8994-C1891D747D59}" type="slidenum">
              <a:rPr lang="en-US" smtClean="0"/>
              <a:t>‹#›</a:t>
            </a:fld>
            <a:endParaRPr lang="en-US" dirty="0"/>
          </a:p>
        </p:txBody>
      </p:sp>
    </p:spTree>
    <p:extLst>
      <p:ext uri="{BB962C8B-B14F-4D97-AF65-F5344CB8AC3E}">
        <p14:creationId xmlns:p14="http://schemas.microsoft.com/office/powerpoint/2010/main" val="156144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p>
        </p:txBody>
      </p:sp>
      <p:sp>
        <p:nvSpPr>
          <p:cNvPr id="3" name="Slide Number Placeholder 5">
            <a:extLst>
              <a:ext uri="{FF2B5EF4-FFF2-40B4-BE49-F238E27FC236}">
                <a16:creationId xmlns:a16="http://schemas.microsoft.com/office/drawing/2014/main" id="{6F90E66E-153C-5A4F-A564-EB43F6C1AF0B}"/>
              </a:ext>
            </a:extLst>
          </p:cNvPr>
          <p:cNvSpPr>
            <a:spLocks noGrp="1"/>
          </p:cNvSpPr>
          <p:nvPr>
            <p:ph type="sldNum" sz="quarter" idx="10"/>
          </p:nvPr>
        </p:nvSpPr>
        <p:spPr/>
        <p:txBody>
          <a:bodyPr/>
          <a:lstStyle>
            <a:lvl1pPr>
              <a:defRPr/>
            </a:lvl1pPr>
          </a:lstStyle>
          <a:p>
            <a:pPr>
              <a:defRPr/>
            </a:pPr>
            <a:fld id="{93A8C14D-AFD6-FF47-8FCA-9B2B64829FF9}" type="slidenum">
              <a:rPr lang="en-US"/>
              <a:pPr>
                <a:defRPr/>
              </a:pPr>
              <a:t>‹#›</a:t>
            </a:fld>
            <a:endParaRPr lang="en-US"/>
          </a:p>
        </p:txBody>
      </p:sp>
    </p:spTree>
    <p:extLst>
      <p:ext uri="{BB962C8B-B14F-4D97-AF65-F5344CB8AC3E}">
        <p14:creationId xmlns:p14="http://schemas.microsoft.com/office/powerpoint/2010/main" val="7521123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E5A7EF-2BB7-AA44-9F4E-51A5F7569C32}"/>
              </a:ext>
            </a:extLst>
          </p:cNvPr>
          <p:cNvSpPr/>
          <p:nvPr/>
        </p:nvSpPr>
        <p:spPr bwMode="white">
          <a:xfrm>
            <a:off x="0" y="0"/>
            <a:ext cx="12188825" cy="1309688"/>
          </a:xfrm>
          <a:prstGeom prst="rect">
            <a:avLst/>
          </a:prstGeom>
          <a:gradFill>
            <a:gsLst>
              <a:gs pos="0">
                <a:srgbClr val="B5DEFF"/>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b="0" i="0">
              <a:latin typeface="Calibri" panose="020F0502020204030204" pitchFamily="34" charset="0"/>
            </a:endParaRPr>
          </a:p>
        </p:txBody>
      </p:sp>
      <p:sp>
        <p:nvSpPr>
          <p:cNvPr id="3" name="Slide Number Placeholder 3">
            <a:extLst>
              <a:ext uri="{FF2B5EF4-FFF2-40B4-BE49-F238E27FC236}">
                <a16:creationId xmlns:a16="http://schemas.microsoft.com/office/drawing/2014/main" id="{4D2A6757-AAD7-A848-96B8-1BF59159574D}"/>
              </a:ext>
            </a:extLst>
          </p:cNvPr>
          <p:cNvSpPr>
            <a:spLocks noGrp="1"/>
          </p:cNvSpPr>
          <p:nvPr>
            <p:ph type="sldNum" sz="quarter" idx="10"/>
          </p:nvPr>
        </p:nvSpPr>
        <p:spPr/>
        <p:txBody>
          <a:bodyPr/>
          <a:lstStyle>
            <a:lvl1pPr>
              <a:defRPr/>
            </a:lvl1pPr>
          </a:lstStyle>
          <a:p>
            <a:pPr>
              <a:defRPr/>
            </a:pPr>
            <a:fld id="{A3F550D0-6FCF-804F-9CBF-0532548A5D23}" type="slidenum">
              <a:rPr lang="en-US"/>
              <a:pPr>
                <a:defRPr/>
              </a:pPr>
              <a:t>‹#›</a:t>
            </a:fld>
            <a:endParaRPr lang="en-US"/>
          </a:p>
        </p:txBody>
      </p:sp>
    </p:spTree>
    <p:extLst>
      <p:ext uri="{BB962C8B-B14F-4D97-AF65-F5344CB8AC3E}">
        <p14:creationId xmlns:p14="http://schemas.microsoft.com/office/powerpoint/2010/main" val="1102082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07A8097-2AB9-0047-91C0-615BABAE08AF}"/>
              </a:ext>
            </a:extLst>
          </p:cNvPr>
          <p:cNvSpPr/>
          <p:nvPr/>
        </p:nvSpPr>
        <p:spPr bwMode="white">
          <a:xfrm>
            <a:off x="0" y="0"/>
            <a:ext cx="12188825" cy="1309688"/>
          </a:xfrm>
          <a:prstGeom prst="rect">
            <a:avLst/>
          </a:prstGeom>
          <a:gradFill>
            <a:gsLst>
              <a:gs pos="0">
                <a:srgbClr val="B5DEFF"/>
              </a:gs>
              <a:gs pos="100000">
                <a:schemeClr val="accent1">
                  <a:lumMod val="0"/>
                  <a:lumOff val="10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b="0" i="0">
              <a:latin typeface="Calibri" panose="020F0502020204030204" pitchFamily="34" charset="0"/>
            </a:endParaRPr>
          </a:p>
        </p:txBody>
      </p:sp>
      <p:sp>
        <p:nvSpPr>
          <p:cNvPr id="2" name="Title 1"/>
          <p:cNvSpPr>
            <a:spLocks noGrp="1"/>
          </p:cNvSpPr>
          <p:nvPr>
            <p:ph type="title"/>
          </p:nvPr>
        </p:nvSpPr>
        <p:spPr>
          <a:xfrm>
            <a:off x="609442" y="750730"/>
            <a:ext cx="4010039" cy="1162050"/>
          </a:xfrm>
        </p:spPr>
        <p:txBody>
          <a:bodyPr>
            <a:noAutofit/>
          </a:bodyPr>
          <a:lstStyle>
            <a:lvl1pPr algn="l">
              <a:defRPr sz="1999" b="1"/>
            </a:lvl1pPr>
          </a:lstStyle>
          <a:p>
            <a:r>
              <a:rPr lang="en-US"/>
              <a:t>Click to edit Master title style</a:t>
            </a:r>
          </a:p>
        </p:txBody>
      </p:sp>
      <p:sp>
        <p:nvSpPr>
          <p:cNvPr id="3" name="Content Placeholder 2"/>
          <p:cNvSpPr>
            <a:spLocks noGrp="1"/>
          </p:cNvSpPr>
          <p:nvPr>
            <p:ph idx="1"/>
          </p:nvPr>
        </p:nvSpPr>
        <p:spPr>
          <a:xfrm>
            <a:off x="4765492" y="750732"/>
            <a:ext cx="6813892" cy="5853113"/>
          </a:xfrm>
        </p:spPr>
        <p:txBody>
          <a:bodyPr>
            <a:noAutofit/>
          </a:bodyPr>
          <a:lstStyle>
            <a:lvl1pPr>
              <a:defRPr sz="2399"/>
            </a:lvl1pPr>
            <a:lvl2pPr>
              <a:defRPr sz="1999"/>
            </a:lvl2pPr>
            <a:lvl3pPr>
              <a:defRPr sz="19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2" y="1912781"/>
            <a:ext cx="4010039" cy="4235910"/>
          </a:xfrm>
        </p:spPr>
        <p:txBody>
          <a:bodyPr>
            <a:no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8" name="Slide Number Placeholder 6">
            <a:extLst>
              <a:ext uri="{FF2B5EF4-FFF2-40B4-BE49-F238E27FC236}">
                <a16:creationId xmlns:a16="http://schemas.microsoft.com/office/drawing/2014/main" id="{C57AFD03-9628-014F-9492-CC02D26A8E2B}"/>
              </a:ext>
            </a:extLst>
          </p:cNvPr>
          <p:cNvSpPr>
            <a:spLocks noGrp="1"/>
          </p:cNvSpPr>
          <p:nvPr>
            <p:ph type="sldNum" sz="quarter" idx="10"/>
          </p:nvPr>
        </p:nvSpPr>
        <p:spPr/>
        <p:txBody>
          <a:bodyPr/>
          <a:lstStyle>
            <a:lvl1pPr>
              <a:defRPr/>
            </a:lvl1pPr>
          </a:lstStyle>
          <a:p>
            <a:pPr>
              <a:defRPr/>
            </a:pPr>
            <a:fld id="{A9548BEB-5E22-BF4E-9003-3647EB3402E7}" type="slidenum">
              <a:rPr lang="en-US"/>
              <a:pPr>
                <a:defRPr/>
              </a:pPr>
              <a:t>‹#›</a:t>
            </a:fld>
            <a:endParaRPr lang="en-US"/>
          </a:p>
        </p:txBody>
      </p:sp>
      <p:pic>
        <p:nvPicPr>
          <p:cNvPr id="6" name="Picture 5">
            <a:extLst>
              <a:ext uri="{FF2B5EF4-FFF2-40B4-BE49-F238E27FC236}">
                <a16:creationId xmlns:a16="http://schemas.microsoft.com/office/drawing/2014/main" id="{41CFC2A6-E2A9-3869-7C51-1F1F47A757EB}"/>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495163" y="0"/>
            <a:ext cx="2681533" cy="897890"/>
          </a:xfrm>
          <a:prstGeom prst="rect">
            <a:avLst/>
          </a:prstGeom>
        </p:spPr>
      </p:pic>
    </p:spTree>
    <p:extLst>
      <p:ext uri="{BB962C8B-B14F-4D97-AF65-F5344CB8AC3E}">
        <p14:creationId xmlns:p14="http://schemas.microsoft.com/office/powerpoint/2010/main" val="1096275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3972" y="4800600"/>
            <a:ext cx="7313295" cy="566738"/>
          </a:xfrm>
        </p:spPr>
        <p:txBody>
          <a:bodyPr/>
          <a:lstStyle>
            <a:lvl1pPr algn="l">
              <a:defRPr sz="1999" b="1"/>
            </a:lvl1pPr>
          </a:lstStyle>
          <a:p>
            <a:r>
              <a:rPr lang="en-US"/>
              <a:t>Click to edit Master title style</a:t>
            </a:r>
          </a:p>
        </p:txBody>
      </p:sp>
      <p:sp>
        <p:nvSpPr>
          <p:cNvPr id="3" name="Picture Placeholder 2"/>
          <p:cNvSpPr>
            <a:spLocks noGrp="1"/>
          </p:cNvSpPr>
          <p:nvPr>
            <p:ph type="pic" idx="1"/>
          </p:nvPr>
        </p:nvSpPr>
        <p:spPr>
          <a:xfrm>
            <a:off x="363972" y="612775"/>
            <a:ext cx="7313295" cy="4114800"/>
          </a:xfrm>
        </p:spPr>
        <p:txBody>
          <a:bodyPr rtlCol="0">
            <a:noAutofit/>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pPr lvl="0"/>
            <a:r>
              <a:rPr lang="en-US" noProof="0"/>
              <a:t>Click icon to add picture</a:t>
            </a:r>
          </a:p>
        </p:txBody>
      </p:sp>
      <p:sp>
        <p:nvSpPr>
          <p:cNvPr id="4" name="Text Placeholder 3"/>
          <p:cNvSpPr>
            <a:spLocks noGrp="1"/>
          </p:cNvSpPr>
          <p:nvPr>
            <p:ph type="body" sz="half" idx="2"/>
          </p:nvPr>
        </p:nvSpPr>
        <p:spPr>
          <a:xfrm>
            <a:off x="363972" y="5367338"/>
            <a:ext cx="7313295" cy="804862"/>
          </a:xfr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Slide Number Placeholder 5">
            <a:extLst>
              <a:ext uri="{FF2B5EF4-FFF2-40B4-BE49-F238E27FC236}">
                <a16:creationId xmlns:a16="http://schemas.microsoft.com/office/drawing/2014/main" id="{6DB71215-5100-E547-B860-3B4F122DECCB}"/>
              </a:ext>
            </a:extLst>
          </p:cNvPr>
          <p:cNvSpPr>
            <a:spLocks noGrp="1"/>
          </p:cNvSpPr>
          <p:nvPr>
            <p:ph type="sldNum" sz="quarter" idx="10"/>
          </p:nvPr>
        </p:nvSpPr>
        <p:spPr/>
        <p:txBody>
          <a:bodyPr/>
          <a:lstStyle>
            <a:lvl1pPr>
              <a:defRPr/>
            </a:lvl1pPr>
          </a:lstStyle>
          <a:p>
            <a:pPr>
              <a:defRPr/>
            </a:pPr>
            <a:fld id="{21B1E448-05CD-C34F-9EAB-963CAE004328}" type="slidenum">
              <a:rPr lang="en-US"/>
              <a:pPr>
                <a:defRPr/>
              </a:pPr>
              <a:t>‹#›</a:t>
            </a:fld>
            <a:endParaRPr lang="en-US"/>
          </a:p>
        </p:txBody>
      </p:sp>
    </p:spTree>
    <p:extLst>
      <p:ext uri="{BB962C8B-B14F-4D97-AF65-F5344CB8AC3E}">
        <p14:creationId xmlns:p14="http://schemas.microsoft.com/office/powerpoint/2010/main" val="3403702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3C9F7-4240-4FDF-8557-0164A32A09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CF353E-93E8-431A-97F1-86A69B753E59}"/>
              </a:ext>
            </a:extLst>
          </p:cNvPr>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8F25EC-395A-437A-AF83-B19255DE6665}"/>
              </a:ext>
            </a:extLst>
          </p:cNvPr>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B7B3AC-AC15-4014-A12E-6391715F5E1C}"/>
              </a:ext>
            </a:extLst>
          </p:cNvPr>
          <p:cNvSpPr>
            <a:spLocks noGrp="1"/>
          </p:cNvSpPr>
          <p:nvPr>
            <p:ph type="dt" sz="half" idx="10"/>
          </p:nvPr>
        </p:nvSpPr>
        <p:spPr/>
        <p:txBody>
          <a:bodyPr/>
          <a:lstStyle/>
          <a:p>
            <a:fld id="{83829175-527E-46A3-863C-1BB1F163B849}" type="datetimeFigureOut">
              <a:rPr lang="en-US" smtClean="0"/>
              <a:t>7/10/2024</a:t>
            </a:fld>
            <a:endParaRPr lang="en-US"/>
          </a:p>
        </p:txBody>
      </p:sp>
      <p:sp>
        <p:nvSpPr>
          <p:cNvPr id="6" name="Footer Placeholder 5">
            <a:extLst>
              <a:ext uri="{FF2B5EF4-FFF2-40B4-BE49-F238E27FC236}">
                <a16:creationId xmlns:a16="http://schemas.microsoft.com/office/drawing/2014/main" id="{7FA439B0-60BE-4986-A4F3-3806C02AB8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8946516-73E2-4697-99A7-95A5A4DD5079}"/>
              </a:ext>
            </a:extLst>
          </p:cNvPr>
          <p:cNvSpPr>
            <a:spLocks noGrp="1"/>
          </p:cNvSpPr>
          <p:nvPr>
            <p:ph type="sldNum" sz="quarter" idx="12"/>
          </p:nvPr>
        </p:nvSpPr>
        <p:spPr/>
        <p:txBody>
          <a:bodyPr/>
          <a:lstStyle/>
          <a:p>
            <a:fld id="{E5137D0E-4A4F-4307-8994-C1891D747D59}" type="slidenum">
              <a:rPr lang="en-US" smtClean="0"/>
              <a:t>‹#›</a:t>
            </a:fld>
            <a:endParaRPr lang="en-US"/>
          </a:p>
        </p:txBody>
      </p:sp>
    </p:spTree>
    <p:extLst>
      <p:ext uri="{BB962C8B-B14F-4D97-AF65-F5344CB8AC3E}">
        <p14:creationId xmlns:p14="http://schemas.microsoft.com/office/powerpoint/2010/main" val="1574059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6B4A2-E9E3-4B11-ADF7-2AEDCF4E9F39}"/>
              </a:ext>
            </a:extLst>
          </p:cNvPr>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E4E9BB-3ECE-4311-B1EA-5F3490B61C0A}"/>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81C205-9013-438F-BA68-0D1FA23BB4B7}"/>
              </a:ext>
            </a:extLst>
          </p:cNvPr>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C891CE-B1A3-4470-AC06-656EA6E31396}"/>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3ECE39-2B83-413D-9027-B0D79AA0AC30}"/>
              </a:ext>
            </a:extLst>
          </p:cNvPr>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441D3E-4307-4066-B154-962281EAFFD0}"/>
              </a:ext>
            </a:extLst>
          </p:cNvPr>
          <p:cNvSpPr>
            <a:spLocks noGrp="1"/>
          </p:cNvSpPr>
          <p:nvPr>
            <p:ph type="dt" sz="half" idx="10"/>
          </p:nvPr>
        </p:nvSpPr>
        <p:spPr/>
        <p:txBody>
          <a:bodyPr/>
          <a:lstStyle/>
          <a:p>
            <a:fld id="{83829175-527E-46A3-863C-1BB1F163B849}" type="datetimeFigureOut">
              <a:rPr lang="en-US" smtClean="0"/>
              <a:t>7/10/2024</a:t>
            </a:fld>
            <a:endParaRPr lang="en-US" dirty="0"/>
          </a:p>
        </p:txBody>
      </p:sp>
      <p:sp>
        <p:nvSpPr>
          <p:cNvPr id="8" name="Footer Placeholder 7">
            <a:extLst>
              <a:ext uri="{FF2B5EF4-FFF2-40B4-BE49-F238E27FC236}">
                <a16:creationId xmlns:a16="http://schemas.microsoft.com/office/drawing/2014/main" id="{054F21A2-B428-4B45-B1E6-67391745095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0FC3783-B234-46E8-8B88-F85B724F6703}"/>
              </a:ext>
            </a:extLst>
          </p:cNvPr>
          <p:cNvSpPr>
            <a:spLocks noGrp="1"/>
          </p:cNvSpPr>
          <p:nvPr>
            <p:ph type="sldNum" sz="quarter" idx="12"/>
          </p:nvPr>
        </p:nvSpPr>
        <p:spPr/>
        <p:txBody>
          <a:bodyPr/>
          <a:lstStyle/>
          <a:p>
            <a:fld id="{E5137D0E-4A4F-4307-8994-C1891D747D59}" type="slidenum">
              <a:rPr lang="en-US" smtClean="0"/>
              <a:t>‹#›</a:t>
            </a:fld>
            <a:endParaRPr lang="en-US"/>
          </a:p>
        </p:txBody>
      </p:sp>
    </p:spTree>
    <p:extLst>
      <p:ext uri="{BB962C8B-B14F-4D97-AF65-F5344CB8AC3E}">
        <p14:creationId xmlns:p14="http://schemas.microsoft.com/office/powerpoint/2010/main" val="346445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28F2D-3F64-47A4-8AC3-900E02A815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7F2987-D8FD-4B96-9FE0-A530BEECDB5B}"/>
              </a:ext>
            </a:extLst>
          </p:cNvPr>
          <p:cNvSpPr>
            <a:spLocks noGrp="1"/>
          </p:cNvSpPr>
          <p:nvPr>
            <p:ph type="dt" sz="half" idx="10"/>
          </p:nvPr>
        </p:nvSpPr>
        <p:spPr/>
        <p:txBody>
          <a:bodyPr/>
          <a:lstStyle/>
          <a:p>
            <a:fld id="{83829175-527E-46A3-863C-1BB1F163B849}" type="datetimeFigureOut">
              <a:rPr lang="en-US" smtClean="0"/>
              <a:t>7/10/2024</a:t>
            </a:fld>
            <a:endParaRPr lang="en-US"/>
          </a:p>
        </p:txBody>
      </p:sp>
      <p:sp>
        <p:nvSpPr>
          <p:cNvPr id="4" name="Footer Placeholder 3">
            <a:extLst>
              <a:ext uri="{FF2B5EF4-FFF2-40B4-BE49-F238E27FC236}">
                <a16:creationId xmlns:a16="http://schemas.microsoft.com/office/drawing/2014/main" id="{67C0E429-267D-4FC3-9B5E-2FBCEB4EDBC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1051194-C74A-41D4-B5FE-EB457CD00445}"/>
              </a:ext>
            </a:extLst>
          </p:cNvPr>
          <p:cNvSpPr>
            <a:spLocks noGrp="1"/>
          </p:cNvSpPr>
          <p:nvPr>
            <p:ph type="sldNum" sz="quarter" idx="12"/>
          </p:nvPr>
        </p:nvSpPr>
        <p:spPr/>
        <p:txBody>
          <a:bodyPr/>
          <a:lstStyle/>
          <a:p>
            <a:fld id="{E5137D0E-4A4F-4307-8994-C1891D747D59}" type="slidenum">
              <a:rPr lang="en-US" smtClean="0"/>
              <a:t>‹#›</a:t>
            </a:fld>
            <a:endParaRPr lang="en-US"/>
          </a:p>
        </p:txBody>
      </p:sp>
    </p:spTree>
    <p:extLst>
      <p:ext uri="{BB962C8B-B14F-4D97-AF65-F5344CB8AC3E}">
        <p14:creationId xmlns:p14="http://schemas.microsoft.com/office/powerpoint/2010/main" val="330582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F24B28-7044-4328-A0C3-10C88393A248}"/>
              </a:ext>
            </a:extLst>
          </p:cNvPr>
          <p:cNvSpPr>
            <a:spLocks noGrp="1"/>
          </p:cNvSpPr>
          <p:nvPr>
            <p:ph type="dt" sz="half" idx="10"/>
          </p:nvPr>
        </p:nvSpPr>
        <p:spPr/>
        <p:txBody>
          <a:bodyPr/>
          <a:lstStyle/>
          <a:p>
            <a:fld id="{83829175-527E-46A3-863C-1BB1F163B849}" type="datetimeFigureOut">
              <a:rPr lang="en-US" smtClean="0"/>
              <a:t>7/10/2024</a:t>
            </a:fld>
            <a:endParaRPr lang="en-US"/>
          </a:p>
        </p:txBody>
      </p:sp>
      <p:sp>
        <p:nvSpPr>
          <p:cNvPr id="3" name="Footer Placeholder 2">
            <a:extLst>
              <a:ext uri="{FF2B5EF4-FFF2-40B4-BE49-F238E27FC236}">
                <a16:creationId xmlns:a16="http://schemas.microsoft.com/office/drawing/2014/main" id="{0DC38265-F6E2-4808-BA14-BD22318679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18E013-255C-464E-96E0-59906178A86E}"/>
              </a:ext>
            </a:extLst>
          </p:cNvPr>
          <p:cNvSpPr>
            <a:spLocks noGrp="1"/>
          </p:cNvSpPr>
          <p:nvPr>
            <p:ph type="sldNum" sz="quarter" idx="12"/>
          </p:nvPr>
        </p:nvSpPr>
        <p:spPr/>
        <p:txBody>
          <a:bodyPr/>
          <a:lstStyle/>
          <a:p>
            <a:fld id="{E5137D0E-4A4F-4307-8994-C1891D747D59}" type="slidenum">
              <a:rPr lang="en-US" smtClean="0"/>
              <a:t>‹#›</a:t>
            </a:fld>
            <a:endParaRPr lang="en-US"/>
          </a:p>
        </p:txBody>
      </p:sp>
    </p:spTree>
    <p:extLst>
      <p:ext uri="{BB962C8B-B14F-4D97-AF65-F5344CB8AC3E}">
        <p14:creationId xmlns:p14="http://schemas.microsoft.com/office/powerpoint/2010/main" val="3145784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01BE9-85FC-40BC-881E-EB5B2759BA80}"/>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Content Placeholder 2">
            <a:extLst>
              <a:ext uri="{FF2B5EF4-FFF2-40B4-BE49-F238E27FC236}">
                <a16:creationId xmlns:a16="http://schemas.microsoft.com/office/drawing/2014/main" id="{61243007-1855-4DFF-BBC6-65D2BFD07675}"/>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D36A2A-42DD-40F5-A2B8-AF6980D585B3}"/>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DDDC86-FBD6-4FCD-A7D5-B40D7845541B}"/>
              </a:ext>
            </a:extLst>
          </p:cNvPr>
          <p:cNvSpPr>
            <a:spLocks noGrp="1"/>
          </p:cNvSpPr>
          <p:nvPr>
            <p:ph type="dt" sz="half" idx="10"/>
          </p:nvPr>
        </p:nvSpPr>
        <p:spPr/>
        <p:txBody>
          <a:bodyPr/>
          <a:lstStyle/>
          <a:p>
            <a:fld id="{83829175-527E-46A3-863C-1BB1F163B849}" type="datetimeFigureOut">
              <a:rPr lang="en-US" smtClean="0"/>
              <a:pPr/>
              <a:t>7/10/2024</a:t>
            </a:fld>
            <a:endParaRPr lang="en-US" dirty="0"/>
          </a:p>
        </p:txBody>
      </p:sp>
      <p:sp>
        <p:nvSpPr>
          <p:cNvPr id="6" name="Footer Placeholder 5">
            <a:extLst>
              <a:ext uri="{FF2B5EF4-FFF2-40B4-BE49-F238E27FC236}">
                <a16:creationId xmlns:a16="http://schemas.microsoft.com/office/drawing/2014/main" id="{4AB9B5E1-9C06-4032-94EA-4C06844E3D8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2BB548B-938D-4D64-93A7-99CC201F1ED7}"/>
              </a:ext>
            </a:extLst>
          </p:cNvPr>
          <p:cNvSpPr>
            <a:spLocks noGrp="1"/>
          </p:cNvSpPr>
          <p:nvPr>
            <p:ph type="sldNum" sz="quarter" idx="12"/>
          </p:nvPr>
        </p:nvSpPr>
        <p:spPr/>
        <p:txBody>
          <a:bodyPr/>
          <a:lstStyle/>
          <a:p>
            <a:fld id="{E5137D0E-4A4F-4307-8994-C1891D747D59}" type="slidenum">
              <a:rPr lang="en-US" smtClean="0"/>
              <a:pPr/>
              <a:t>‹#›</a:t>
            </a:fld>
            <a:endParaRPr lang="en-US" dirty="0"/>
          </a:p>
        </p:txBody>
      </p:sp>
    </p:spTree>
    <p:extLst>
      <p:ext uri="{BB962C8B-B14F-4D97-AF65-F5344CB8AC3E}">
        <p14:creationId xmlns:p14="http://schemas.microsoft.com/office/powerpoint/2010/main" val="21712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F186A-5919-4844-A704-7C5FC795C88C}"/>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Picture Placeholder 2">
            <a:extLst>
              <a:ext uri="{FF2B5EF4-FFF2-40B4-BE49-F238E27FC236}">
                <a16:creationId xmlns:a16="http://schemas.microsoft.com/office/drawing/2014/main" id="{79CB3F42-2930-436A-B614-1E17610153F6}"/>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a:extLst>
              <a:ext uri="{FF2B5EF4-FFF2-40B4-BE49-F238E27FC236}">
                <a16:creationId xmlns:a16="http://schemas.microsoft.com/office/drawing/2014/main" id="{42299E87-33C2-487A-808E-85BED3014A3D}"/>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4E6D6C-1030-456E-B58C-4AAF55DA8007}"/>
              </a:ext>
            </a:extLst>
          </p:cNvPr>
          <p:cNvSpPr>
            <a:spLocks noGrp="1"/>
          </p:cNvSpPr>
          <p:nvPr>
            <p:ph type="dt" sz="half" idx="10"/>
          </p:nvPr>
        </p:nvSpPr>
        <p:spPr/>
        <p:txBody>
          <a:bodyPr/>
          <a:lstStyle/>
          <a:p>
            <a:fld id="{27459BA8-5ADE-438C-9035-BD6410D42EEA}" type="datetimeFigureOut">
              <a:rPr lang="en-US" smtClean="0"/>
              <a:t>7/10/2024</a:t>
            </a:fld>
            <a:endParaRPr lang="en-US"/>
          </a:p>
        </p:txBody>
      </p:sp>
      <p:sp>
        <p:nvSpPr>
          <p:cNvPr id="6" name="Footer Placeholder 5">
            <a:extLst>
              <a:ext uri="{FF2B5EF4-FFF2-40B4-BE49-F238E27FC236}">
                <a16:creationId xmlns:a16="http://schemas.microsoft.com/office/drawing/2014/main" id="{0C6C286F-9302-4EAD-AA41-F07C01E730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58081A-FEA3-4470-9EBE-07B610D1134B}"/>
              </a:ext>
            </a:extLst>
          </p:cNvPr>
          <p:cNvSpPr>
            <a:spLocks noGrp="1"/>
          </p:cNvSpPr>
          <p:nvPr>
            <p:ph type="sldNum" sz="quarter" idx="12"/>
          </p:nvPr>
        </p:nvSpPr>
        <p:spPr/>
        <p:txBody>
          <a:bodyPr/>
          <a:lstStyle/>
          <a:p>
            <a:fld id="{06707BAF-D750-489D-853C-B154A94107D8}" type="slidenum">
              <a:rPr lang="en-US" smtClean="0"/>
              <a:t>‹#›</a:t>
            </a:fld>
            <a:endParaRPr lang="en-US"/>
          </a:p>
        </p:txBody>
      </p:sp>
    </p:spTree>
    <p:extLst>
      <p:ext uri="{BB962C8B-B14F-4D97-AF65-F5344CB8AC3E}">
        <p14:creationId xmlns:p14="http://schemas.microsoft.com/office/powerpoint/2010/main" val="45359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6.png"/><Relationship Id="rId5" Type="http://schemas.openxmlformats.org/officeDocument/2006/relationships/slideLayout" Target="../slideLayouts/slideLayout29.xml"/><Relationship Id="rId10"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0203CA-0EAD-456B-9A62-0EA7FF72562B}"/>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65BB76-9E3C-41C1-B4C3-6137B4C9C17E}"/>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06A1EA-EE52-4413-9CA1-23B2D358483A}"/>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829175-527E-46A3-863C-1BB1F163B849}" type="datetimeFigureOut">
              <a:rPr lang="en-US" smtClean="0"/>
              <a:pPr/>
              <a:t>7/10/2024</a:t>
            </a:fld>
            <a:endParaRPr lang="en-US" dirty="0"/>
          </a:p>
        </p:txBody>
      </p:sp>
      <p:sp>
        <p:nvSpPr>
          <p:cNvPr id="5" name="Footer Placeholder 4">
            <a:extLst>
              <a:ext uri="{FF2B5EF4-FFF2-40B4-BE49-F238E27FC236}">
                <a16:creationId xmlns:a16="http://schemas.microsoft.com/office/drawing/2014/main" id="{8466FFCD-82FA-4AAD-BD55-9AB5606D47AE}"/>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BCCC785-8F62-4083-8B73-2D167B1AFB68}"/>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137D0E-4A4F-4307-8994-C1891D747D59}" type="slidenum">
              <a:rPr lang="en-US" smtClean="0"/>
              <a:pPr/>
              <a:t>‹#›</a:t>
            </a:fld>
            <a:endParaRPr lang="en-US" dirty="0"/>
          </a:p>
        </p:txBody>
      </p:sp>
    </p:spTree>
    <p:extLst>
      <p:ext uri="{BB962C8B-B14F-4D97-AF65-F5344CB8AC3E}">
        <p14:creationId xmlns:p14="http://schemas.microsoft.com/office/powerpoint/2010/main" val="17196102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00389C6-C2F6-D84D-B0F9-A51EFA1EFB21}"/>
              </a:ext>
            </a:extLst>
          </p:cNvPr>
          <p:cNvSpPr/>
          <p:nvPr/>
        </p:nvSpPr>
        <p:spPr bwMode="white">
          <a:xfrm>
            <a:off x="0" y="0"/>
            <a:ext cx="12188825" cy="1309688"/>
          </a:xfrm>
          <a:prstGeom prst="rect">
            <a:avLst/>
          </a:prstGeom>
          <a:gradFill>
            <a:gsLst>
              <a:gs pos="0">
                <a:schemeClr val="accent1">
                  <a:lumMod val="25000"/>
                  <a:lumOff val="75000"/>
                </a:schemeClr>
              </a:gs>
              <a:gs pos="100000">
                <a:schemeClr val="accent1">
                  <a:lumMod val="0"/>
                  <a:lumOff val="10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a:p>
        </p:txBody>
      </p:sp>
      <p:pic>
        <p:nvPicPr>
          <p:cNvPr id="1027" name="Picture 6" descr="Lurie_R_RGB.png">
            <a:extLst>
              <a:ext uri="{FF2B5EF4-FFF2-40B4-BE49-F238E27FC236}">
                <a16:creationId xmlns:a16="http://schemas.microsoft.com/office/drawing/2014/main" id="{42156BDB-A0E6-F14E-85FD-8E8CCB285B4A}"/>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9483033" y="0"/>
            <a:ext cx="2705792" cy="897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Title Placeholder 1">
            <a:extLst>
              <a:ext uri="{FF2B5EF4-FFF2-40B4-BE49-F238E27FC236}">
                <a16:creationId xmlns:a16="http://schemas.microsoft.com/office/drawing/2014/main" id="{A6F8286F-B1B2-0D43-B17A-71289465955D}"/>
              </a:ext>
            </a:extLst>
          </p:cNvPr>
          <p:cNvSpPr>
            <a:spLocks noGrp="1"/>
          </p:cNvSpPr>
          <p:nvPr>
            <p:ph type="title"/>
          </p:nvPr>
        </p:nvSpPr>
        <p:spPr bwMode="auto">
          <a:xfrm>
            <a:off x="363972" y="274640"/>
            <a:ext cx="8379817"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p>
        </p:txBody>
      </p:sp>
      <p:sp>
        <p:nvSpPr>
          <p:cNvPr id="1029" name="Text Placeholder 2">
            <a:extLst>
              <a:ext uri="{FF2B5EF4-FFF2-40B4-BE49-F238E27FC236}">
                <a16:creationId xmlns:a16="http://schemas.microsoft.com/office/drawing/2014/main" id="{819A18E4-CB87-8447-B2FE-B3D5635A96C1}"/>
              </a:ext>
            </a:extLst>
          </p:cNvPr>
          <p:cNvSpPr>
            <a:spLocks noGrp="1"/>
          </p:cNvSpPr>
          <p:nvPr>
            <p:ph type="body" idx="1"/>
          </p:nvPr>
        </p:nvSpPr>
        <p:spPr bwMode="auto">
          <a:xfrm>
            <a:off x="363972" y="1416052"/>
            <a:ext cx="11460882"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99C00837-C1D7-8846-9387-503C75754659}"/>
              </a:ext>
            </a:extLst>
          </p:cNvPr>
          <p:cNvSpPr>
            <a:spLocks noGrp="1"/>
          </p:cNvSpPr>
          <p:nvPr>
            <p:ph type="sldNum" sz="quarter" idx="4"/>
          </p:nvPr>
        </p:nvSpPr>
        <p:spPr>
          <a:xfrm>
            <a:off x="11274664" y="6430965"/>
            <a:ext cx="552307" cy="153987"/>
          </a:xfrm>
          <a:prstGeom prst="rect">
            <a:avLst/>
          </a:prstGeom>
        </p:spPr>
        <p:txBody>
          <a:bodyPr vert="horz" wrap="square" lIns="0" tIns="0" rIns="0" bIns="0" rtlCol="0" anchor="b">
            <a:spAutoFit/>
          </a:bodyPr>
          <a:lstStyle>
            <a:lvl1pPr algn="r" eaLnBrk="1" fontAlgn="auto" hangingPunct="1">
              <a:spcBef>
                <a:spcPts val="0"/>
              </a:spcBef>
              <a:spcAft>
                <a:spcPts val="0"/>
              </a:spcAft>
              <a:defRPr sz="1000">
                <a:solidFill>
                  <a:schemeClr val="accent1"/>
                </a:solidFill>
                <a:latin typeface="+mn-lt"/>
              </a:defRPr>
            </a:lvl1pPr>
          </a:lstStyle>
          <a:p>
            <a:pPr>
              <a:defRPr/>
            </a:pPr>
            <a:fld id="{459FDDF2-E6D1-FB45-B1B5-3387065B5DCC}" type="slidenum">
              <a:rPr lang="en-US"/>
              <a:pPr>
                <a:defRPr/>
              </a:pPr>
              <a:t>‹#›</a:t>
            </a:fld>
            <a:endParaRPr lang="en-US" dirty="0"/>
          </a:p>
        </p:txBody>
      </p:sp>
    </p:spTree>
    <p:extLst>
      <p:ext uri="{BB962C8B-B14F-4D97-AF65-F5344CB8AC3E}">
        <p14:creationId xmlns:p14="http://schemas.microsoft.com/office/powerpoint/2010/main" val="1397690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ftr="0" dt="0"/>
  <p:txStyles>
    <p:titleStyle>
      <a:lvl1pPr algn="l" rtl="0" eaLnBrk="1" fontAlgn="base" hangingPunct="1">
        <a:lnSpc>
          <a:spcPct val="85000"/>
        </a:lnSpc>
        <a:spcBef>
          <a:spcPct val="0"/>
        </a:spcBef>
        <a:spcAft>
          <a:spcPct val="0"/>
        </a:spcAft>
        <a:defRPr sz="3599" kern="1200">
          <a:solidFill>
            <a:schemeClr val="tx1"/>
          </a:solidFill>
          <a:latin typeface="+mj-lt"/>
          <a:ea typeface="+mj-ea"/>
          <a:cs typeface="+mj-cs"/>
        </a:defRPr>
      </a:lvl1pPr>
      <a:lvl2pPr algn="l" rtl="0" eaLnBrk="1" fontAlgn="base" hangingPunct="1">
        <a:lnSpc>
          <a:spcPct val="85000"/>
        </a:lnSpc>
        <a:spcBef>
          <a:spcPct val="0"/>
        </a:spcBef>
        <a:spcAft>
          <a:spcPct val="0"/>
        </a:spcAft>
        <a:defRPr sz="3599">
          <a:solidFill>
            <a:schemeClr val="tx1"/>
          </a:solidFill>
          <a:latin typeface="Tahoma" panose="020B0604030504040204" pitchFamily="34" charset="0"/>
        </a:defRPr>
      </a:lvl2pPr>
      <a:lvl3pPr algn="l" rtl="0" eaLnBrk="1" fontAlgn="base" hangingPunct="1">
        <a:lnSpc>
          <a:spcPct val="85000"/>
        </a:lnSpc>
        <a:spcBef>
          <a:spcPct val="0"/>
        </a:spcBef>
        <a:spcAft>
          <a:spcPct val="0"/>
        </a:spcAft>
        <a:defRPr sz="3599">
          <a:solidFill>
            <a:schemeClr val="tx1"/>
          </a:solidFill>
          <a:latin typeface="Tahoma" panose="020B0604030504040204" pitchFamily="34" charset="0"/>
        </a:defRPr>
      </a:lvl3pPr>
      <a:lvl4pPr algn="l" rtl="0" eaLnBrk="1" fontAlgn="base" hangingPunct="1">
        <a:lnSpc>
          <a:spcPct val="85000"/>
        </a:lnSpc>
        <a:spcBef>
          <a:spcPct val="0"/>
        </a:spcBef>
        <a:spcAft>
          <a:spcPct val="0"/>
        </a:spcAft>
        <a:defRPr sz="3599">
          <a:solidFill>
            <a:schemeClr val="tx1"/>
          </a:solidFill>
          <a:latin typeface="Tahoma" panose="020B0604030504040204" pitchFamily="34" charset="0"/>
        </a:defRPr>
      </a:lvl4pPr>
      <a:lvl5pPr algn="l" rtl="0" eaLnBrk="1" fontAlgn="base" hangingPunct="1">
        <a:lnSpc>
          <a:spcPct val="85000"/>
        </a:lnSpc>
        <a:spcBef>
          <a:spcPct val="0"/>
        </a:spcBef>
        <a:spcAft>
          <a:spcPct val="0"/>
        </a:spcAft>
        <a:defRPr sz="3599">
          <a:solidFill>
            <a:schemeClr val="tx1"/>
          </a:solidFill>
          <a:latin typeface="Tahoma" panose="020B0604030504040204" pitchFamily="34" charset="0"/>
        </a:defRPr>
      </a:lvl5pPr>
      <a:lvl6pPr marL="457063" algn="l" rtl="0" eaLnBrk="1" fontAlgn="base" hangingPunct="1">
        <a:lnSpc>
          <a:spcPct val="85000"/>
        </a:lnSpc>
        <a:spcBef>
          <a:spcPct val="0"/>
        </a:spcBef>
        <a:spcAft>
          <a:spcPct val="0"/>
        </a:spcAft>
        <a:defRPr sz="3599">
          <a:solidFill>
            <a:schemeClr val="tx1"/>
          </a:solidFill>
          <a:latin typeface="Tahoma" panose="020B0604030504040204" pitchFamily="34" charset="0"/>
        </a:defRPr>
      </a:lvl6pPr>
      <a:lvl7pPr marL="914126" algn="l" rtl="0" eaLnBrk="1" fontAlgn="base" hangingPunct="1">
        <a:lnSpc>
          <a:spcPct val="85000"/>
        </a:lnSpc>
        <a:spcBef>
          <a:spcPct val="0"/>
        </a:spcBef>
        <a:spcAft>
          <a:spcPct val="0"/>
        </a:spcAft>
        <a:defRPr sz="3599">
          <a:solidFill>
            <a:schemeClr val="tx1"/>
          </a:solidFill>
          <a:latin typeface="Tahoma" panose="020B0604030504040204" pitchFamily="34" charset="0"/>
        </a:defRPr>
      </a:lvl7pPr>
      <a:lvl8pPr marL="1371189" algn="l" rtl="0" eaLnBrk="1" fontAlgn="base" hangingPunct="1">
        <a:lnSpc>
          <a:spcPct val="85000"/>
        </a:lnSpc>
        <a:spcBef>
          <a:spcPct val="0"/>
        </a:spcBef>
        <a:spcAft>
          <a:spcPct val="0"/>
        </a:spcAft>
        <a:defRPr sz="3599">
          <a:solidFill>
            <a:schemeClr val="tx1"/>
          </a:solidFill>
          <a:latin typeface="Tahoma" panose="020B0604030504040204" pitchFamily="34" charset="0"/>
        </a:defRPr>
      </a:lvl8pPr>
      <a:lvl9pPr marL="1828251" algn="l" rtl="0" eaLnBrk="1" fontAlgn="base" hangingPunct="1">
        <a:lnSpc>
          <a:spcPct val="85000"/>
        </a:lnSpc>
        <a:spcBef>
          <a:spcPct val="0"/>
        </a:spcBef>
        <a:spcAft>
          <a:spcPct val="0"/>
        </a:spcAft>
        <a:defRPr sz="3599">
          <a:solidFill>
            <a:schemeClr val="tx1"/>
          </a:solidFill>
          <a:latin typeface="Tahoma" panose="020B0604030504040204" pitchFamily="34" charset="0"/>
        </a:defRPr>
      </a:lvl9pPr>
    </p:titleStyle>
    <p:bodyStyle>
      <a:lvl1pPr marL="228531" indent="-228531" algn="l" rtl="0" eaLnBrk="1" fontAlgn="base" hangingPunct="1">
        <a:lnSpc>
          <a:spcPct val="90000"/>
        </a:lnSpc>
        <a:spcBef>
          <a:spcPts val="600"/>
        </a:spcBef>
        <a:spcAft>
          <a:spcPct val="0"/>
        </a:spcAft>
        <a:buClr>
          <a:schemeClr val="accent1"/>
        </a:buClr>
        <a:buFont typeface="Arial" panose="020B0604020202020204" pitchFamily="34" charset="0"/>
        <a:buChar char="•"/>
        <a:defRPr sz="2399" kern="1200">
          <a:solidFill>
            <a:schemeClr val="tx1"/>
          </a:solidFill>
          <a:latin typeface="+mn-lt"/>
          <a:ea typeface="+mn-ea"/>
          <a:cs typeface="+mn-cs"/>
        </a:defRPr>
      </a:lvl1pPr>
      <a:lvl2pPr marL="457063" indent="-228531" algn="l" rtl="0" eaLnBrk="1" fontAlgn="base" hangingPunct="1">
        <a:lnSpc>
          <a:spcPct val="90000"/>
        </a:lnSpc>
        <a:spcBef>
          <a:spcPts val="600"/>
        </a:spcBef>
        <a:spcAft>
          <a:spcPct val="0"/>
        </a:spcAft>
        <a:buClr>
          <a:schemeClr val="accent1"/>
        </a:buClr>
        <a:buFont typeface="Tahoma" panose="020B0604030504040204" pitchFamily="34" charset="0"/>
        <a:buChar char="–"/>
        <a:defRPr sz="1999" kern="1200">
          <a:solidFill>
            <a:schemeClr val="tx1"/>
          </a:solidFill>
          <a:latin typeface="+mn-lt"/>
          <a:ea typeface="+mn-ea"/>
          <a:cs typeface="+mn-cs"/>
        </a:defRPr>
      </a:lvl2pPr>
      <a:lvl3pPr marL="685594" indent="-228531" algn="l" rtl="0" eaLnBrk="1" fontAlgn="base" hangingPunct="1">
        <a:lnSpc>
          <a:spcPct val="90000"/>
        </a:lnSpc>
        <a:spcBef>
          <a:spcPts val="600"/>
        </a:spcBef>
        <a:spcAft>
          <a:spcPct val="0"/>
        </a:spcAft>
        <a:buClr>
          <a:schemeClr val="accent1"/>
        </a:buClr>
        <a:buFont typeface="Arial" panose="020B0604020202020204" pitchFamily="34" charset="0"/>
        <a:buChar char="•"/>
        <a:defRPr sz="1999" kern="1200">
          <a:solidFill>
            <a:schemeClr val="tx1"/>
          </a:solidFill>
          <a:latin typeface="+mn-lt"/>
          <a:ea typeface="+mn-ea"/>
          <a:cs typeface="+mn-cs"/>
        </a:defRPr>
      </a:lvl3pPr>
      <a:lvl4pPr marL="914126" indent="-228531" algn="l" rtl="0" eaLnBrk="1" fontAlgn="base" hangingPunct="1">
        <a:lnSpc>
          <a:spcPct val="90000"/>
        </a:lnSpc>
        <a:spcBef>
          <a:spcPts val="600"/>
        </a:spcBef>
        <a:spcAft>
          <a:spcPct val="0"/>
        </a:spcAft>
        <a:buClr>
          <a:schemeClr val="accent1"/>
        </a:buClr>
        <a:buFont typeface="Tahoma" panose="020B0604030504040204" pitchFamily="34" charset="0"/>
        <a:buChar char="–"/>
        <a:defRPr sz="1999" kern="1200">
          <a:solidFill>
            <a:schemeClr val="tx1"/>
          </a:solidFill>
          <a:latin typeface="+mn-lt"/>
          <a:ea typeface="+mn-ea"/>
          <a:cs typeface="+mn-cs"/>
        </a:defRPr>
      </a:lvl4pPr>
      <a:lvl5pPr marL="1142657" indent="-228531" algn="l" rtl="0" eaLnBrk="1" fontAlgn="base" hangingPunct="1">
        <a:lnSpc>
          <a:spcPct val="90000"/>
        </a:lnSpc>
        <a:spcBef>
          <a:spcPts val="600"/>
        </a:spcBef>
        <a:spcAft>
          <a:spcPct val="0"/>
        </a:spcAft>
        <a:buClr>
          <a:schemeClr val="accent1"/>
        </a:buClr>
        <a:buFont typeface="Arial" panose="020B0604020202020204" pitchFamily="34" charset="0"/>
        <a:buChar char="•"/>
        <a:defRPr sz="1999" kern="1200">
          <a:solidFill>
            <a:schemeClr val="tx1"/>
          </a:solidFill>
          <a:latin typeface="+mn-lt"/>
          <a:ea typeface="+mn-ea"/>
          <a:cs typeface="+mn-cs"/>
        </a:defRPr>
      </a:lvl5pPr>
      <a:lvl6pPr marL="1371189" indent="-228531" algn="l" defTabSz="914126" rtl="0" eaLnBrk="1" latinLnBrk="0" hangingPunct="1">
        <a:spcBef>
          <a:spcPct val="20000"/>
        </a:spcBef>
        <a:buClr>
          <a:schemeClr val="accent1"/>
        </a:buClr>
        <a:buFont typeface="Tahoma" pitchFamily="34" charset="0"/>
        <a:buChar char="–"/>
        <a:tabLst/>
        <a:defRPr sz="1999" kern="1200">
          <a:solidFill>
            <a:schemeClr val="tx1"/>
          </a:solidFill>
          <a:latin typeface="+mn-lt"/>
          <a:ea typeface="+mn-ea"/>
          <a:cs typeface="+mn-cs"/>
        </a:defRPr>
      </a:lvl6pPr>
      <a:lvl7pPr marL="1599720" indent="-228531" algn="l" defTabSz="914126" rtl="0" eaLnBrk="1" latinLnBrk="0" hangingPunct="1">
        <a:spcBef>
          <a:spcPct val="20000"/>
        </a:spcBef>
        <a:buClr>
          <a:schemeClr val="accent1"/>
        </a:buClr>
        <a:buFont typeface="Arial" pitchFamily="34" charset="0"/>
        <a:buChar char="•"/>
        <a:defRPr sz="1999" kern="1200">
          <a:solidFill>
            <a:schemeClr val="tx1"/>
          </a:solidFill>
          <a:latin typeface="+mn-lt"/>
          <a:ea typeface="+mn-ea"/>
          <a:cs typeface="+mn-cs"/>
        </a:defRPr>
      </a:lvl7pPr>
      <a:lvl8pPr marL="1828251" indent="-228531" algn="l" defTabSz="914126" rtl="0" eaLnBrk="1" latinLnBrk="0" hangingPunct="1">
        <a:spcBef>
          <a:spcPct val="20000"/>
        </a:spcBef>
        <a:buClr>
          <a:schemeClr val="accent1"/>
        </a:buClr>
        <a:buFont typeface="Tahoma" pitchFamily="34" charset="0"/>
        <a:buChar char="–"/>
        <a:defRPr sz="1999" kern="1200" baseline="0">
          <a:solidFill>
            <a:schemeClr val="tx1"/>
          </a:solidFill>
          <a:latin typeface="+mn-lt"/>
          <a:ea typeface="+mn-ea"/>
          <a:cs typeface="+mn-cs"/>
        </a:defRPr>
      </a:lvl8pPr>
      <a:lvl9pPr marL="2056783" indent="-228531" algn="l" defTabSz="914126" rtl="0" eaLnBrk="1" latinLnBrk="0" hangingPunct="1">
        <a:spcBef>
          <a:spcPct val="20000"/>
        </a:spcBef>
        <a:buClr>
          <a:schemeClr val="accent1"/>
        </a:buClr>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00389C6-C2F6-D84D-B0F9-A51EFA1EFB21}"/>
              </a:ext>
            </a:extLst>
          </p:cNvPr>
          <p:cNvSpPr/>
          <p:nvPr/>
        </p:nvSpPr>
        <p:spPr bwMode="white">
          <a:xfrm>
            <a:off x="0" y="0"/>
            <a:ext cx="12188825" cy="1309688"/>
          </a:xfrm>
          <a:prstGeom prst="rect">
            <a:avLst/>
          </a:prstGeom>
          <a:gradFill>
            <a:gsLst>
              <a:gs pos="0">
                <a:srgbClr val="B5DEFF"/>
              </a:gs>
              <a:gs pos="100000">
                <a:schemeClr val="accent1">
                  <a:lumMod val="0"/>
                  <a:lumOff val="10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799" b="0" i="0">
              <a:latin typeface="Calibri" panose="020F0502020204030204" pitchFamily="34" charset="0"/>
            </a:endParaRPr>
          </a:p>
        </p:txBody>
      </p:sp>
      <p:sp>
        <p:nvSpPr>
          <p:cNvPr id="1028" name="Title Placeholder 1">
            <a:extLst>
              <a:ext uri="{FF2B5EF4-FFF2-40B4-BE49-F238E27FC236}">
                <a16:creationId xmlns:a16="http://schemas.microsoft.com/office/drawing/2014/main" id="{A6F8286F-B1B2-0D43-B17A-71289465955D}"/>
              </a:ext>
            </a:extLst>
          </p:cNvPr>
          <p:cNvSpPr>
            <a:spLocks noGrp="1"/>
          </p:cNvSpPr>
          <p:nvPr>
            <p:ph type="title"/>
          </p:nvPr>
        </p:nvSpPr>
        <p:spPr bwMode="auto">
          <a:xfrm>
            <a:off x="363972" y="274640"/>
            <a:ext cx="8379817"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p>
        </p:txBody>
      </p:sp>
      <p:sp>
        <p:nvSpPr>
          <p:cNvPr id="1029" name="Text Placeholder 2">
            <a:extLst>
              <a:ext uri="{FF2B5EF4-FFF2-40B4-BE49-F238E27FC236}">
                <a16:creationId xmlns:a16="http://schemas.microsoft.com/office/drawing/2014/main" id="{819A18E4-CB87-8447-B2FE-B3D5635A96C1}"/>
              </a:ext>
            </a:extLst>
          </p:cNvPr>
          <p:cNvSpPr>
            <a:spLocks noGrp="1"/>
          </p:cNvSpPr>
          <p:nvPr>
            <p:ph type="body" idx="1"/>
          </p:nvPr>
        </p:nvSpPr>
        <p:spPr bwMode="auto">
          <a:xfrm>
            <a:off x="363972" y="1416052"/>
            <a:ext cx="11460882"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99C00837-C1D7-8846-9387-503C75754659}"/>
              </a:ext>
            </a:extLst>
          </p:cNvPr>
          <p:cNvSpPr>
            <a:spLocks noGrp="1"/>
          </p:cNvSpPr>
          <p:nvPr>
            <p:ph type="sldNum" sz="quarter" idx="4"/>
          </p:nvPr>
        </p:nvSpPr>
        <p:spPr>
          <a:xfrm>
            <a:off x="11274664" y="6430965"/>
            <a:ext cx="552307" cy="153987"/>
          </a:xfrm>
          <a:prstGeom prst="rect">
            <a:avLst/>
          </a:prstGeom>
        </p:spPr>
        <p:txBody>
          <a:bodyPr vert="horz" wrap="square" lIns="0" tIns="0" rIns="0" bIns="0" rtlCol="0" anchor="b">
            <a:spAutoFit/>
          </a:bodyPr>
          <a:lstStyle>
            <a:lvl1pPr algn="r" eaLnBrk="1" fontAlgn="auto" hangingPunct="1">
              <a:spcBef>
                <a:spcPts val="0"/>
              </a:spcBef>
              <a:spcAft>
                <a:spcPts val="0"/>
              </a:spcAft>
              <a:defRPr sz="1000" b="0" i="0">
                <a:solidFill>
                  <a:schemeClr val="accent1"/>
                </a:solidFill>
                <a:latin typeface="Calibri" panose="020F0502020204030204" pitchFamily="34" charset="0"/>
              </a:defRPr>
            </a:lvl1pPr>
          </a:lstStyle>
          <a:p>
            <a:pPr>
              <a:defRPr/>
            </a:pPr>
            <a:fld id="{459FDDF2-E6D1-FB45-B1B5-3387065B5DCC}" type="slidenum">
              <a:rPr lang="en-US" smtClean="0"/>
              <a:pPr>
                <a:defRPr/>
              </a:pPr>
              <a:t>‹#›</a:t>
            </a:fld>
            <a:endParaRPr lang="en-US"/>
          </a:p>
        </p:txBody>
      </p:sp>
      <p:pic>
        <p:nvPicPr>
          <p:cNvPr id="2" name="Picture 1">
            <a:extLst>
              <a:ext uri="{FF2B5EF4-FFF2-40B4-BE49-F238E27FC236}">
                <a16:creationId xmlns:a16="http://schemas.microsoft.com/office/drawing/2014/main" id="{ADDD6959-8B84-E18F-C3B2-1B006AE32D19}"/>
              </a:ext>
            </a:extLst>
          </p:cNvPr>
          <p:cNvPicPr>
            <a:picLocks noChangeAspect="1"/>
          </p:cNvPicPr>
          <p:nvPr userDrawn="1"/>
        </p:nvPicPr>
        <p:blipFill>
          <a:blip r:embed="rId11" cstate="print">
            <a:extLst>
              <a:ext uri="{28A0092B-C50C-407E-A947-70E740481C1C}">
                <a14:useLocalDpi xmlns:a14="http://schemas.microsoft.com/office/drawing/2010/main" val="0"/>
              </a:ext>
            </a:extLst>
          </a:blip>
          <a:srcRect/>
          <a:stretch/>
        </p:blipFill>
        <p:spPr>
          <a:xfrm>
            <a:off x="9495163" y="0"/>
            <a:ext cx="2681533" cy="897890"/>
          </a:xfrm>
          <a:prstGeom prst="rect">
            <a:avLst/>
          </a:prstGeom>
        </p:spPr>
      </p:pic>
    </p:spTree>
    <p:extLst>
      <p:ext uri="{BB962C8B-B14F-4D97-AF65-F5344CB8AC3E}">
        <p14:creationId xmlns:p14="http://schemas.microsoft.com/office/powerpoint/2010/main" val="181334608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Lst>
  <p:hf hdr="0" ftr="0" dt="0"/>
  <p:txStyles>
    <p:titleStyle>
      <a:lvl1pPr algn="l" rtl="0" eaLnBrk="1" fontAlgn="base" hangingPunct="1">
        <a:lnSpc>
          <a:spcPct val="85000"/>
        </a:lnSpc>
        <a:spcBef>
          <a:spcPct val="0"/>
        </a:spcBef>
        <a:spcAft>
          <a:spcPct val="0"/>
        </a:spcAft>
        <a:defRPr sz="3599" b="0" i="0" kern="1200">
          <a:solidFill>
            <a:schemeClr val="tx1"/>
          </a:solidFill>
          <a:latin typeface="Calibri" panose="020F0502020204030204" pitchFamily="34" charset="0"/>
          <a:ea typeface="+mj-ea"/>
          <a:cs typeface="+mj-cs"/>
        </a:defRPr>
      </a:lvl1pPr>
      <a:lvl2pPr algn="l" rtl="0" eaLnBrk="1" fontAlgn="base" hangingPunct="1">
        <a:lnSpc>
          <a:spcPct val="85000"/>
        </a:lnSpc>
        <a:spcBef>
          <a:spcPct val="0"/>
        </a:spcBef>
        <a:spcAft>
          <a:spcPct val="0"/>
        </a:spcAft>
        <a:defRPr sz="3599">
          <a:solidFill>
            <a:schemeClr val="tx1"/>
          </a:solidFill>
          <a:latin typeface="Tahoma" panose="020B0604030504040204" pitchFamily="34" charset="0"/>
        </a:defRPr>
      </a:lvl2pPr>
      <a:lvl3pPr algn="l" rtl="0" eaLnBrk="1" fontAlgn="base" hangingPunct="1">
        <a:lnSpc>
          <a:spcPct val="85000"/>
        </a:lnSpc>
        <a:spcBef>
          <a:spcPct val="0"/>
        </a:spcBef>
        <a:spcAft>
          <a:spcPct val="0"/>
        </a:spcAft>
        <a:defRPr sz="3599">
          <a:solidFill>
            <a:schemeClr val="tx1"/>
          </a:solidFill>
          <a:latin typeface="Tahoma" panose="020B0604030504040204" pitchFamily="34" charset="0"/>
        </a:defRPr>
      </a:lvl3pPr>
      <a:lvl4pPr algn="l" rtl="0" eaLnBrk="1" fontAlgn="base" hangingPunct="1">
        <a:lnSpc>
          <a:spcPct val="85000"/>
        </a:lnSpc>
        <a:spcBef>
          <a:spcPct val="0"/>
        </a:spcBef>
        <a:spcAft>
          <a:spcPct val="0"/>
        </a:spcAft>
        <a:defRPr sz="3599">
          <a:solidFill>
            <a:schemeClr val="tx1"/>
          </a:solidFill>
          <a:latin typeface="Tahoma" panose="020B0604030504040204" pitchFamily="34" charset="0"/>
        </a:defRPr>
      </a:lvl4pPr>
      <a:lvl5pPr algn="l" rtl="0" eaLnBrk="1" fontAlgn="base" hangingPunct="1">
        <a:lnSpc>
          <a:spcPct val="85000"/>
        </a:lnSpc>
        <a:spcBef>
          <a:spcPct val="0"/>
        </a:spcBef>
        <a:spcAft>
          <a:spcPct val="0"/>
        </a:spcAft>
        <a:defRPr sz="3599">
          <a:solidFill>
            <a:schemeClr val="tx1"/>
          </a:solidFill>
          <a:latin typeface="Tahoma" panose="020B0604030504040204" pitchFamily="34" charset="0"/>
        </a:defRPr>
      </a:lvl5pPr>
      <a:lvl6pPr marL="457063" algn="l" rtl="0" eaLnBrk="1" fontAlgn="base" hangingPunct="1">
        <a:lnSpc>
          <a:spcPct val="85000"/>
        </a:lnSpc>
        <a:spcBef>
          <a:spcPct val="0"/>
        </a:spcBef>
        <a:spcAft>
          <a:spcPct val="0"/>
        </a:spcAft>
        <a:defRPr sz="3599">
          <a:solidFill>
            <a:schemeClr val="tx1"/>
          </a:solidFill>
          <a:latin typeface="Tahoma" panose="020B0604030504040204" pitchFamily="34" charset="0"/>
        </a:defRPr>
      </a:lvl6pPr>
      <a:lvl7pPr marL="914126" algn="l" rtl="0" eaLnBrk="1" fontAlgn="base" hangingPunct="1">
        <a:lnSpc>
          <a:spcPct val="85000"/>
        </a:lnSpc>
        <a:spcBef>
          <a:spcPct val="0"/>
        </a:spcBef>
        <a:spcAft>
          <a:spcPct val="0"/>
        </a:spcAft>
        <a:defRPr sz="3599">
          <a:solidFill>
            <a:schemeClr val="tx1"/>
          </a:solidFill>
          <a:latin typeface="Tahoma" panose="020B0604030504040204" pitchFamily="34" charset="0"/>
        </a:defRPr>
      </a:lvl7pPr>
      <a:lvl8pPr marL="1371189" algn="l" rtl="0" eaLnBrk="1" fontAlgn="base" hangingPunct="1">
        <a:lnSpc>
          <a:spcPct val="85000"/>
        </a:lnSpc>
        <a:spcBef>
          <a:spcPct val="0"/>
        </a:spcBef>
        <a:spcAft>
          <a:spcPct val="0"/>
        </a:spcAft>
        <a:defRPr sz="3599">
          <a:solidFill>
            <a:schemeClr val="tx1"/>
          </a:solidFill>
          <a:latin typeface="Tahoma" panose="020B0604030504040204" pitchFamily="34" charset="0"/>
        </a:defRPr>
      </a:lvl8pPr>
      <a:lvl9pPr marL="1828251" algn="l" rtl="0" eaLnBrk="1" fontAlgn="base" hangingPunct="1">
        <a:lnSpc>
          <a:spcPct val="85000"/>
        </a:lnSpc>
        <a:spcBef>
          <a:spcPct val="0"/>
        </a:spcBef>
        <a:spcAft>
          <a:spcPct val="0"/>
        </a:spcAft>
        <a:defRPr sz="3599">
          <a:solidFill>
            <a:schemeClr val="tx1"/>
          </a:solidFill>
          <a:latin typeface="Tahoma" panose="020B0604030504040204" pitchFamily="34" charset="0"/>
        </a:defRPr>
      </a:lvl9pPr>
    </p:titleStyle>
    <p:bodyStyle>
      <a:lvl1pPr marL="228531" indent="-228531" algn="l" rtl="0" eaLnBrk="1" fontAlgn="base" hangingPunct="1">
        <a:lnSpc>
          <a:spcPct val="90000"/>
        </a:lnSpc>
        <a:spcBef>
          <a:spcPts val="600"/>
        </a:spcBef>
        <a:spcAft>
          <a:spcPct val="0"/>
        </a:spcAft>
        <a:buClr>
          <a:schemeClr val="accent1"/>
        </a:buClr>
        <a:buFont typeface="Arial" panose="020B0604020202020204" pitchFamily="34" charset="0"/>
        <a:buChar char="•"/>
        <a:defRPr sz="2399" b="0" i="0" kern="1200">
          <a:solidFill>
            <a:schemeClr val="tx1"/>
          </a:solidFill>
          <a:latin typeface="Calibri" panose="020F0502020204030204" pitchFamily="34" charset="0"/>
          <a:ea typeface="+mn-ea"/>
          <a:cs typeface="+mn-cs"/>
        </a:defRPr>
      </a:lvl1pPr>
      <a:lvl2pPr marL="457063" indent="-228531" algn="l" rtl="0" eaLnBrk="1" fontAlgn="base" hangingPunct="1">
        <a:lnSpc>
          <a:spcPct val="90000"/>
        </a:lnSpc>
        <a:spcBef>
          <a:spcPts val="600"/>
        </a:spcBef>
        <a:spcAft>
          <a:spcPct val="0"/>
        </a:spcAft>
        <a:buClr>
          <a:schemeClr val="accent1"/>
        </a:buClr>
        <a:buFont typeface="Tahoma" panose="020B0604030504040204" pitchFamily="34" charset="0"/>
        <a:buChar char="–"/>
        <a:defRPr sz="1999" b="0" i="0" kern="1200">
          <a:solidFill>
            <a:schemeClr val="tx1"/>
          </a:solidFill>
          <a:latin typeface="Calibri" panose="020F0502020204030204" pitchFamily="34" charset="0"/>
          <a:ea typeface="+mn-ea"/>
          <a:cs typeface="+mn-cs"/>
        </a:defRPr>
      </a:lvl2pPr>
      <a:lvl3pPr marL="685594" indent="-228531" algn="l" rtl="0" eaLnBrk="1" fontAlgn="base" hangingPunct="1">
        <a:lnSpc>
          <a:spcPct val="90000"/>
        </a:lnSpc>
        <a:spcBef>
          <a:spcPts val="600"/>
        </a:spcBef>
        <a:spcAft>
          <a:spcPct val="0"/>
        </a:spcAft>
        <a:buClr>
          <a:schemeClr val="accent1"/>
        </a:buClr>
        <a:buFont typeface="Arial" panose="020B0604020202020204" pitchFamily="34" charset="0"/>
        <a:buChar char="•"/>
        <a:defRPr sz="1999" b="0" i="0" kern="1200">
          <a:solidFill>
            <a:schemeClr val="tx1"/>
          </a:solidFill>
          <a:latin typeface="Calibri" panose="020F0502020204030204" pitchFamily="34" charset="0"/>
          <a:ea typeface="+mn-ea"/>
          <a:cs typeface="+mn-cs"/>
        </a:defRPr>
      </a:lvl3pPr>
      <a:lvl4pPr marL="914126" indent="-228531" algn="l" rtl="0" eaLnBrk="1" fontAlgn="base" hangingPunct="1">
        <a:lnSpc>
          <a:spcPct val="90000"/>
        </a:lnSpc>
        <a:spcBef>
          <a:spcPts val="600"/>
        </a:spcBef>
        <a:spcAft>
          <a:spcPct val="0"/>
        </a:spcAft>
        <a:buClr>
          <a:schemeClr val="accent1"/>
        </a:buClr>
        <a:buFont typeface="Tahoma" panose="020B0604030504040204" pitchFamily="34" charset="0"/>
        <a:buChar char="–"/>
        <a:defRPr sz="1999" b="0" i="0" kern="1200">
          <a:solidFill>
            <a:schemeClr val="tx1"/>
          </a:solidFill>
          <a:latin typeface="Calibri" panose="020F0502020204030204" pitchFamily="34" charset="0"/>
          <a:ea typeface="+mn-ea"/>
          <a:cs typeface="+mn-cs"/>
        </a:defRPr>
      </a:lvl4pPr>
      <a:lvl5pPr marL="1142657" indent="-228531" algn="l" rtl="0" eaLnBrk="1" fontAlgn="base" hangingPunct="1">
        <a:lnSpc>
          <a:spcPct val="90000"/>
        </a:lnSpc>
        <a:spcBef>
          <a:spcPts val="600"/>
        </a:spcBef>
        <a:spcAft>
          <a:spcPct val="0"/>
        </a:spcAft>
        <a:buClr>
          <a:schemeClr val="accent1"/>
        </a:buClr>
        <a:buFont typeface="Arial" panose="020B0604020202020204" pitchFamily="34" charset="0"/>
        <a:buChar char="•"/>
        <a:defRPr sz="1999" b="0" i="0" kern="1200">
          <a:solidFill>
            <a:schemeClr val="tx1"/>
          </a:solidFill>
          <a:latin typeface="Calibri" panose="020F0502020204030204" pitchFamily="34" charset="0"/>
          <a:ea typeface="+mn-ea"/>
          <a:cs typeface="+mn-cs"/>
        </a:defRPr>
      </a:lvl5pPr>
      <a:lvl6pPr marL="1371189" indent="-228531" algn="l" defTabSz="914126" rtl="0" eaLnBrk="1" latinLnBrk="0" hangingPunct="1">
        <a:spcBef>
          <a:spcPct val="20000"/>
        </a:spcBef>
        <a:buClr>
          <a:schemeClr val="accent1"/>
        </a:buClr>
        <a:buFont typeface="Tahoma" pitchFamily="34" charset="0"/>
        <a:buChar char="–"/>
        <a:tabLst/>
        <a:defRPr sz="1999" kern="1200">
          <a:solidFill>
            <a:schemeClr val="tx1"/>
          </a:solidFill>
          <a:latin typeface="+mn-lt"/>
          <a:ea typeface="+mn-ea"/>
          <a:cs typeface="+mn-cs"/>
        </a:defRPr>
      </a:lvl6pPr>
      <a:lvl7pPr marL="1599720" indent="-228531" algn="l" defTabSz="914126" rtl="0" eaLnBrk="1" latinLnBrk="0" hangingPunct="1">
        <a:spcBef>
          <a:spcPct val="20000"/>
        </a:spcBef>
        <a:buClr>
          <a:schemeClr val="accent1"/>
        </a:buClr>
        <a:buFont typeface="Arial" pitchFamily="34" charset="0"/>
        <a:buChar char="•"/>
        <a:defRPr sz="1999" kern="1200">
          <a:solidFill>
            <a:schemeClr val="tx1"/>
          </a:solidFill>
          <a:latin typeface="+mn-lt"/>
          <a:ea typeface="+mn-ea"/>
          <a:cs typeface="+mn-cs"/>
        </a:defRPr>
      </a:lvl7pPr>
      <a:lvl8pPr marL="1828251" indent="-228531" algn="l" defTabSz="914126" rtl="0" eaLnBrk="1" latinLnBrk="0" hangingPunct="1">
        <a:spcBef>
          <a:spcPct val="20000"/>
        </a:spcBef>
        <a:buClr>
          <a:schemeClr val="accent1"/>
        </a:buClr>
        <a:buFont typeface="Tahoma" pitchFamily="34" charset="0"/>
        <a:buChar char="–"/>
        <a:defRPr sz="1999" kern="1200" baseline="0">
          <a:solidFill>
            <a:schemeClr val="tx1"/>
          </a:solidFill>
          <a:latin typeface="+mn-lt"/>
          <a:ea typeface="+mn-ea"/>
          <a:cs typeface="+mn-cs"/>
        </a:defRPr>
      </a:lvl8pPr>
      <a:lvl9pPr marL="2056783" indent="-228531" algn="l" defTabSz="914126" rtl="0" eaLnBrk="1" latinLnBrk="0" hangingPunct="1">
        <a:spcBef>
          <a:spcPct val="20000"/>
        </a:spcBef>
        <a:buClr>
          <a:schemeClr val="accent1"/>
        </a:buClr>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hyperlink" Target="http://www.hutchon.net/ConfidOR.htm" TargetMode="External"/><Relationship Id="rId2" Type="http://schemas.openxmlformats.org/officeDocument/2006/relationships/hyperlink" Target="https://www.easycalculation.com/statistics/odds-ratio.php" TargetMode="Externa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0.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0.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20.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922816-0C3E-E04A-878B-7AA2232A0609}"/>
              </a:ext>
            </a:extLst>
          </p:cNvPr>
          <p:cNvSpPr>
            <a:spLocks noGrp="1"/>
          </p:cNvSpPr>
          <p:nvPr>
            <p:ph type="ctrTitle"/>
          </p:nvPr>
        </p:nvSpPr>
        <p:spPr>
          <a:xfrm>
            <a:off x="440722" y="1329162"/>
            <a:ext cx="7867993" cy="2315877"/>
          </a:xfrm>
        </p:spPr>
        <p:txBody>
          <a:bodyPr/>
          <a:lstStyle/>
          <a:p>
            <a:r>
              <a:rPr lang="en-US" dirty="0">
                <a:latin typeface="Calibri Light" panose="020F0302020204030204" pitchFamily="34" charset="0"/>
                <a:cs typeface="Aparajita" panose="020B0604020202020204" pitchFamily="34" charset="0"/>
              </a:rPr>
              <a:t>Interpreting a Variant</a:t>
            </a:r>
            <a:br>
              <a:rPr lang="en-US" dirty="0">
                <a:latin typeface="Calibri Light" panose="020F0302020204030204" pitchFamily="34" charset="0"/>
                <a:cs typeface="Aparajita" panose="020B0604020202020204" pitchFamily="34" charset="0"/>
              </a:rPr>
            </a:br>
            <a:r>
              <a:rPr lang="en-US" dirty="0">
                <a:latin typeface="Calibri Light" panose="020F0302020204030204" pitchFamily="34" charset="0"/>
                <a:cs typeface="Aparajita" panose="020B0604020202020204" pitchFamily="34" charset="0"/>
              </a:rPr>
              <a:t>Part 2 (Sequence)</a:t>
            </a:r>
            <a:endParaRPr lang="en-US" dirty="0"/>
          </a:p>
        </p:txBody>
      </p:sp>
      <p:sp>
        <p:nvSpPr>
          <p:cNvPr id="14338" name="Subtitle 2">
            <a:extLst>
              <a:ext uri="{FF2B5EF4-FFF2-40B4-BE49-F238E27FC236}">
                <a16:creationId xmlns:a16="http://schemas.microsoft.com/office/drawing/2014/main" id="{1E07F0D9-3C97-1D44-81D5-59C7BF195788}"/>
              </a:ext>
            </a:extLst>
          </p:cNvPr>
          <p:cNvSpPr>
            <a:spLocks noGrp="1"/>
          </p:cNvSpPr>
          <p:nvPr>
            <p:ph type="subTitle" idx="1"/>
          </p:nvPr>
        </p:nvSpPr>
        <p:spPr>
          <a:xfrm>
            <a:off x="440723" y="3934530"/>
            <a:ext cx="6994460" cy="1111687"/>
          </a:xfrm>
        </p:spPr>
        <p:txBody>
          <a:bodyPr/>
          <a:lstStyle/>
          <a:p>
            <a:r>
              <a:rPr lang="en-US" dirty="0">
                <a:solidFill>
                  <a:schemeClr val="tx1">
                    <a:lumMod val="50000"/>
                  </a:schemeClr>
                </a:solidFill>
                <a:latin typeface="Calibri Light" panose="020F0302020204030204" pitchFamily="34" charset="0"/>
              </a:rPr>
              <a:t>Northwestern Genetic Counseling Lab Course</a:t>
            </a:r>
          </a:p>
          <a:p>
            <a:r>
              <a:rPr lang="en-US" dirty="0">
                <a:solidFill>
                  <a:schemeClr val="tx1">
                    <a:lumMod val="50000"/>
                  </a:schemeClr>
                </a:solidFill>
                <a:latin typeface="Calibri Light" panose="020F0302020204030204" pitchFamily="34" charset="0"/>
              </a:rPr>
              <a:t>1/12/2024</a:t>
            </a:r>
          </a:p>
          <a:p>
            <a:r>
              <a:rPr lang="en-US" dirty="0">
                <a:solidFill>
                  <a:schemeClr val="tx1">
                    <a:lumMod val="50000"/>
                  </a:schemeClr>
                </a:solidFill>
                <a:latin typeface="Calibri Light" panose="020F0302020204030204" pitchFamily="34" charset="0"/>
              </a:rPr>
              <a:t>Alexander Ing, MS, CGC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262" y="2591018"/>
            <a:ext cx="3580467" cy="837982"/>
          </a:xfrm>
        </p:spPr>
        <p:txBody>
          <a:bodyPr>
            <a:normAutofit/>
          </a:bodyPr>
          <a:lstStyle/>
          <a:p>
            <a:r>
              <a:rPr lang="en-US" sz="3999" dirty="0">
                <a:latin typeface="Calibri Light" panose="020F0302020204030204" pitchFamily="34" charset="0"/>
              </a:rPr>
              <a:t>Population Data</a:t>
            </a:r>
          </a:p>
        </p:txBody>
      </p:sp>
      <p:pic>
        <p:nvPicPr>
          <p:cNvPr id="5" name="Content Placeholder 6"/>
          <p:cNvPicPr>
            <a:picLocks noGrp="1" noChangeAspect="1"/>
          </p:cNvPicPr>
          <p:nvPr>
            <p:ph type="pic" idx="1"/>
          </p:nvPr>
        </p:nvPicPr>
        <p:blipFill>
          <a:blip r:embed="rId2"/>
          <a:srcRect t="1646" b="1646"/>
          <a:stretch>
            <a:fillRect/>
          </a:stretch>
        </p:blipFill>
        <p:spPr>
          <a:xfrm>
            <a:off x="4336198" y="1066800"/>
            <a:ext cx="7313295" cy="4114800"/>
          </a:xfrm>
          <a:prstGeom prst="rect">
            <a:avLst/>
          </a:prstGeom>
        </p:spPr>
      </p:pic>
      <p:sp>
        <p:nvSpPr>
          <p:cNvPr id="3" name="Text Placeholder 2"/>
          <p:cNvSpPr>
            <a:spLocks noGrp="1"/>
          </p:cNvSpPr>
          <p:nvPr>
            <p:ph type="body" sz="half" idx="2"/>
          </p:nvPr>
        </p:nvSpPr>
        <p:spPr>
          <a:xfrm>
            <a:off x="379412" y="3657600"/>
            <a:ext cx="3580466" cy="2133044"/>
          </a:xfrm>
        </p:spPr>
        <p:txBody>
          <a:bodyPr>
            <a:normAutofit/>
          </a:bodyPr>
          <a:lstStyle/>
          <a:p>
            <a:pPr algn="ctr"/>
            <a:r>
              <a:rPr lang="en-US" sz="2399" dirty="0">
                <a:latin typeface="Calibri Light" panose="020F0302020204030204" pitchFamily="34" charset="0"/>
              </a:rPr>
              <a:t>Has the variant been seen in the general population?</a:t>
            </a:r>
          </a:p>
        </p:txBody>
      </p:sp>
      <p:sp>
        <p:nvSpPr>
          <p:cNvPr id="6" name="TextBox 5"/>
          <p:cNvSpPr txBox="1"/>
          <p:nvPr/>
        </p:nvSpPr>
        <p:spPr>
          <a:xfrm>
            <a:off x="5484972" y="6476206"/>
            <a:ext cx="3602233" cy="261542"/>
          </a:xfrm>
          <a:prstGeom prst="rect">
            <a:avLst/>
          </a:prstGeom>
          <a:noFill/>
        </p:spPr>
        <p:txBody>
          <a:bodyPr wrap="square" rtlCol="0">
            <a:spAutoFit/>
          </a:bodyPr>
          <a:lstStyle/>
          <a:p>
            <a:pPr defTabSz="914126"/>
            <a:r>
              <a:rPr lang="en-US" sz="1100" dirty="0">
                <a:solidFill>
                  <a:srgbClr val="000000"/>
                </a:solidFill>
                <a:latin typeface="Calibri Light" panose="020F0302020204030204" pitchFamily="34" charset="0"/>
              </a:rPr>
              <a:t>https://gnomad.broadinstitute.org</a:t>
            </a:r>
          </a:p>
        </p:txBody>
      </p:sp>
    </p:spTree>
    <p:extLst>
      <p:ext uri="{BB962C8B-B14F-4D97-AF65-F5344CB8AC3E}">
        <p14:creationId xmlns:p14="http://schemas.microsoft.com/office/powerpoint/2010/main" val="382060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99" dirty="0">
                <a:latin typeface="Calibri Light" panose="020F0302020204030204" pitchFamily="34" charset="0"/>
              </a:rPr>
              <a:t>Population Data</a:t>
            </a:r>
          </a:p>
        </p:txBody>
      </p:sp>
      <p:sp>
        <p:nvSpPr>
          <p:cNvPr id="3" name="Text Placeholder 2"/>
          <p:cNvSpPr>
            <a:spLocks noGrp="1"/>
          </p:cNvSpPr>
          <p:nvPr>
            <p:ph type="body" idx="1"/>
          </p:nvPr>
        </p:nvSpPr>
        <p:spPr>
          <a:xfrm>
            <a:off x="837981" y="1829217"/>
            <a:ext cx="5024845" cy="533261"/>
          </a:xfrm>
        </p:spPr>
        <p:txBody>
          <a:bodyPr>
            <a:normAutofit/>
          </a:bodyPr>
          <a:lstStyle/>
          <a:p>
            <a:pPr algn="ctr"/>
            <a:r>
              <a:rPr lang="en-US" sz="2599" dirty="0">
                <a:latin typeface="Calibri Light" panose="020F0302020204030204" pitchFamily="34" charset="0"/>
              </a:rPr>
              <a:t>Considerations</a:t>
            </a:r>
          </a:p>
        </p:txBody>
      </p:sp>
      <p:sp>
        <p:nvSpPr>
          <p:cNvPr id="4" name="Content Placeholder 3"/>
          <p:cNvSpPr>
            <a:spLocks noGrp="1"/>
          </p:cNvSpPr>
          <p:nvPr>
            <p:ph sz="half" idx="2"/>
          </p:nvPr>
        </p:nvSpPr>
        <p:spPr>
          <a:xfrm>
            <a:off x="837981" y="2514838"/>
            <a:ext cx="5024845" cy="3351927"/>
          </a:xfrm>
        </p:spPr>
        <p:txBody>
          <a:bodyPr>
            <a:normAutofit lnSpcReduction="10000"/>
          </a:bodyPr>
          <a:lstStyle/>
          <a:p>
            <a:r>
              <a:rPr lang="en-US" dirty="0">
                <a:latin typeface="Calibri Light" panose="020F0302020204030204" pitchFamily="34" charset="0"/>
              </a:rPr>
              <a:t>Frequency in sub-populations</a:t>
            </a:r>
          </a:p>
          <a:p>
            <a:pPr lvl="1"/>
            <a:r>
              <a:rPr lang="en-US" dirty="0">
                <a:latin typeface="Calibri Light" panose="020F0302020204030204" pitchFamily="34" charset="0"/>
              </a:rPr>
              <a:t>What is benign in one population is presumably benign in all populations</a:t>
            </a:r>
          </a:p>
          <a:p>
            <a:r>
              <a:rPr lang="en-US" dirty="0">
                <a:latin typeface="Calibri Light" panose="020F0302020204030204" pitchFamily="34" charset="0"/>
              </a:rPr>
              <a:t>Cut-offs often vary by lab</a:t>
            </a:r>
          </a:p>
          <a:p>
            <a:pPr lvl="1"/>
            <a:r>
              <a:rPr lang="en-US" dirty="0">
                <a:latin typeface="Calibri Light" panose="020F0302020204030204" pitchFamily="34" charset="0"/>
              </a:rPr>
              <a:t>Ex: 0.1% (Invitae) vs. 0.5% (LMM) vs. 1% (Lurie)</a:t>
            </a:r>
          </a:p>
          <a:p>
            <a:r>
              <a:rPr lang="en-US" dirty="0">
                <a:latin typeface="Calibri Light" panose="020F0302020204030204" pitchFamily="34" charset="0"/>
              </a:rPr>
              <a:t>Population databases may NOT contain only healthy individuals</a:t>
            </a:r>
          </a:p>
          <a:p>
            <a:pPr lvl="1"/>
            <a:r>
              <a:rPr lang="en-US" dirty="0">
                <a:latin typeface="Calibri Light" panose="020F0302020204030204" pitchFamily="34" charset="0"/>
              </a:rPr>
              <a:t>Have to consider possibility of mild presentation, late onset, reduced penetrance</a:t>
            </a:r>
          </a:p>
          <a:p>
            <a:endParaRPr lang="en-US" dirty="0"/>
          </a:p>
        </p:txBody>
      </p:sp>
      <p:sp>
        <p:nvSpPr>
          <p:cNvPr id="5" name="Text Placeholder 4"/>
          <p:cNvSpPr>
            <a:spLocks noGrp="1"/>
          </p:cNvSpPr>
          <p:nvPr>
            <p:ph type="body" sz="quarter" idx="3"/>
          </p:nvPr>
        </p:nvSpPr>
        <p:spPr>
          <a:xfrm>
            <a:off x="6478362" y="1829217"/>
            <a:ext cx="4643942" cy="533261"/>
          </a:xfrm>
        </p:spPr>
        <p:txBody>
          <a:bodyPr>
            <a:normAutofit/>
          </a:bodyPr>
          <a:lstStyle/>
          <a:p>
            <a:pPr algn="ctr"/>
            <a:r>
              <a:rPr lang="en-US" sz="2599" dirty="0">
                <a:latin typeface="Calibri Light" panose="020F0302020204030204" pitchFamily="34" charset="0"/>
              </a:rPr>
              <a:t>Criteria</a:t>
            </a:r>
          </a:p>
        </p:txBody>
      </p:sp>
      <p:graphicFrame>
        <p:nvGraphicFramePr>
          <p:cNvPr id="7" name="Content Placeholder 6"/>
          <p:cNvGraphicFramePr>
            <a:graphicFrameLocks noGrp="1"/>
          </p:cNvGraphicFramePr>
          <p:nvPr>
            <p:ph sz="quarter" idx="4"/>
            <p:extLst>
              <p:ext uri="{D42A27DB-BD31-4B8C-83A1-F6EECF244321}">
                <p14:modId xmlns:p14="http://schemas.microsoft.com/office/powerpoint/2010/main" val="4158046220"/>
              </p:ext>
            </p:extLst>
          </p:nvPr>
        </p:nvGraphicFramePr>
        <p:xfrm>
          <a:off x="6478362" y="2362478"/>
          <a:ext cx="5253256" cy="3474624"/>
        </p:xfrm>
        <a:graphic>
          <a:graphicData uri="http://schemas.openxmlformats.org/drawingml/2006/table">
            <a:tbl>
              <a:tblPr bandRow="1">
                <a:tableStyleId>{3B4B98B0-60AC-42C2-AFA5-B58CD77FA1E5}</a:tableStyleId>
              </a:tblPr>
              <a:tblGrid>
                <a:gridCol w="834807">
                  <a:extLst>
                    <a:ext uri="{9D8B030D-6E8A-4147-A177-3AD203B41FA5}">
                      <a16:colId xmlns:a16="http://schemas.microsoft.com/office/drawing/2014/main" val="20000"/>
                    </a:ext>
                  </a:extLst>
                </a:gridCol>
                <a:gridCol w="4418449">
                  <a:extLst>
                    <a:ext uri="{9D8B030D-6E8A-4147-A177-3AD203B41FA5}">
                      <a16:colId xmlns:a16="http://schemas.microsoft.com/office/drawing/2014/main" val="20001"/>
                    </a:ext>
                  </a:extLst>
                </a:gridCol>
              </a:tblGrid>
              <a:tr h="609441">
                <a:tc>
                  <a:txBody>
                    <a:bodyPr/>
                    <a:lstStyle/>
                    <a:p>
                      <a:pPr algn="ctr"/>
                      <a:r>
                        <a:rPr lang="en-US" sz="1800" b="1" dirty="0">
                          <a:solidFill>
                            <a:srgbClr val="00B050"/>
                          </a:solidFill>
                          <a:latin typeface="Calibri Light" panose="020F0302020204030204" pitchFamily="34" charset="0"/>
                        </a:rPr>
                        <a:t>BA1</a:t>
                      </a:r>
                    </a:p>
                  </a:txBody>
                  <a:tcPr marL="91416" marR="91416" marT="45708" marB="45708" anchor="ctr"/>
                </a:tc>
                <a:tc>
                  <a:txBody>
                    <a:bodyPr/>
                    <a:lstStyle/>
                    <a:p>
                      <a:pPr algn="l"/>
                      <a:r>
                        <a:rPr lang="en-US" sz="1700" dirty="0">
                          <a:latin typeface="Calibri Light" panose="020F0302020204030204" pitchFamily="34" charset="0"/>
                        </a:rPr>
                        <a:t>Allele frequency is &gt;5% ESP, 1000 Genomes Project, or </a:t>
                      </a:r>
                      <a:r>
                        <a:rPr lang="en-US" sz="1700" dirty="0" err="1">
                          <a:latin typeface="Calibri Light" panose="020F0302020204030204" pitchFamily="34" charset="0"/>
                        </a:rPr>
                        <a:t>ExAC</a:t>
                      </a:r>
                      <a:endParaRPr lang="en-US" sz="1700" b="0" dirty="0">
                        <a:latin typeface="Calibri Light" panose="020F0302020204030204" pitchFamily="34" charset="0"/>
                      </a:endParaRPr>
                    </a:p>
                  </a:txBody>
                  <a:tcPr marL="91416" marR="91416" marT="45708" marB="45708"/>
                </a:tc>
                <a:extLst>
                  <a:ext uri="{0D108BD9-81ED-4DB2-BD59-A6C34878D82A}">
                    <a16:rowId xmlns:a16="http://schemas.microsoft.com/office/drawing/2014/main" val="10000"/>
                  </a:ext>
                </a:extLst>
              </a:tr>
              <a:tr h="609441">
                <a:tc>
                  <a:txBody>
                    <a:bodyPr/>
                    <a:lstStyle/>
                    <a:p>
                      <a:pPr algn="ctr"/>
                      <a:r>
                        <a:rPr lang="en-US" sz="1800" b="1" dirty="0">
                          <a:solidFill>
                            <a:srgbClr val="00B050"/>
                          </a:solidFill>
                          <a:latin typeface="Calibri Light" panose="020F0302020204030204" pitchFamily="34" charset="0"/>
                        </a:rPr>
                        <a:t>BS1</a:t>
                      </a:r>
                    </a:p>
                  </a:txBody>
                  <a:tcPr marL="91416" marR="91416" marT="45708" marB="45708" anchor="ctr"/>
                </a:tc>
                <a:tc>
                  <a:txBody>
                    <a:bodyPr/>
                    <a:lstStyle/>
                    <a:p>
                      <a:pPr algn="l"/>
                      <a:r>
                        <a:rPr lang="en-US" sz="1700" dirty="0">
                          <a:latin typeface="Calibri Light" panose="020F0302020204030204" pitchFamily="34" charset="0"/>
                        </a:rPr>
                        <a:t>Allele frequency is greater than expected for disorder</a:t>
                      </a:r>
                    </a:p>
                  </a:txBody>
                  <a:tcPr marL="91416" marR="91416" marT="45708" marB="45708"/>
                </a:tc>
                <a:extLst>
                  <a:ext uri="{0D108BD9-81ED-4DB2-BD59-A6C34878D82A}">
                    <a16:rowId xmlns:a16="http://schemas.microsoft.com/office/drawing/2014/main" val="10001"/>
                  </a:ext>
                </a:extLst>
              </a:tr>
              <a:tr h="1386479">
                <a:tc>
                  <a:txBody>
                    <a:bodyPr/>
                    <a:lstStyle/>
                    <a:p>
                      <a:pPr algn="ctr"/>
                      <a:r>
                        <a:rPr lang="en-US" sz="1800" b="1" dirty="0">
                          <a:solidFill>
                            <a:srgbClr val="00B050"/>
                          </a:solidFill>
                          <a:latin typeface="Calibri Light" panose="020F0302020204030204" pitchFamily="34" charset="0"/>
                        </a:rPr>
                        <a:t>BS2</a:t>
                      </a:r>
                    </a:p>
                  </a:txBody>
                  <a:tcPr marL="91416" marR="91416" marT="45708" marB="45708" anchor="ctr"/>
                </a:tc>
                <a:tc>
                  <a:txBody>
                    <a:bodyPr/>
                    <a:lstStyle/>
                    <a:p>
                      <a:pPr algn="l"/>
                      <a:r>
                        <a:rPr lang="en-US" sz="1700" dirty="0">
                          <a:latin typeface="Calibri Light" panose="020F0302020204030204" pitchFamily="34" charset="0"/>
                        </a:rPr>
                        <a:t>Observed in a healthy adult individual for a recessive (homozygous), dominant (heterozygous), or X-linked (</a:t>
                      </a:r>
                      <a:r>
                        <a:rPr lang="en-US" sz="1700" dirty="0" err="1">
                          <a:latin typeface="Calibri Light" panose="020F0302020204030204" pitchFamily="34" charset="0"/>
                        </a:rPr>
                        <a:t>hemizygous</a:t>
                      </a:r>
                      <a:r>
                        <a:rPr lang="en-US" sz="1700" dirty="0">
                          <a:latin typeface="Calibri Light" panose="020F0302020204030204" pitchFamily="34" charset="0"/>
                        </a:rPr>
                        <a:t>) disorder, with full penetrance expected at an early age</a:t>
                      </a:r>
                    </a:p>
                  </a:txBody>
                  <a:tcPr marL="91416" marR="91416" marT="45708" marB="45708"/>
                </a:tc>
                <a:extLst>
                  <a:ext uri="{0D108BD9-81ED-4DB2-BD59-A6C34878D82A}">
                    <a16:rowId xmlns:a16="http://schemas.microsoft.com/office/drawing/2014/main" val="10002"/>
                  </a:ext>
                </a:extLst>
              </a:tr>
              <a:tr h="868454">
                <a:tc>
                  <a:txBody>
                    <a:bodyPr/>
                    <a:lstStyle/>
                    <a:p>
                      <a:pPr algn="ctr"/>
                      <a:r>
                        <a:rPr lang="en-US" sz="1800" b="1" dirty="0">
                          <a:solidFill>
                            <a:srgbClr val="E16461"/>
                          </a:solidFill>
                          <a:latin typeface="Calibri Light" panose="020F0302020204030204" pitchFamily="34" charset="0"/>
                        </a:rPr>
                        <a:t>PM2</a:t>
                      </a:r>
                    </a:p>
                  </a:txBody>
                  <a:tcPr marL="91416" marR="91416" marT="45708" marB="45708" anchor="ctr"/>
                </a:tc>
                <a:tc>
                  <a:txBody>
                    <a:bodyPr/>
                    <a:lstStyle/>
                    <a:p>
                      <a:pPr algn="l"/>
                      <a:r>
                        <a:rPr lang="en-US" sz="1700" dirty="0">
                          <a:latin typeface="Calibri Light" panose="020F0302020204030204" pitchFamily="34" charset="0"/>
                        </a:rPr>
                        <a:t>Absent from controls (or at an extremely low frequency if recessive) in ESP, 1000 Genomes Project, or </a:t>
                      </a:r>
                      <a:r>
                        <a:rPr lang="en-US" sz="1700" dirty="0" err="1">
                          <a:latin typeface="Calibri Light" panose="020F0302020204030204" pitchFamily="34" charset="0"/>
                        </a:rPr>
                        <a:t>ExAC</a:t>
                      </a:r>
                      <a:endParaRPr lang="en-US" sz="17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3"/>
                  </a:ext>
                </a:extLst>
              </a:tr>
            </a:tbl>
          </a:graphicData>
        </a:graphic>
      </p:graphicFrame>
      <p:cxnSp>
        <p:nvCxnSpPr>
          <p:cNvPr id="8" name="Straight Arrow Connector 7"/>
          <p:cNvCxnSpPr>
            <a:cxnSpLocks/>
          </p:cNvCxnSpPr>
          <p:nvPr/>
        </p:nvCxnSpPr>
        <p:spPr>
          <a:xfrm flipV="1">
            <a:off x="4418448" y="3276640"/>
            <a:ext cx="2209225" cy="3809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722004" y="4266982"/>
            <a:ext cx="905671" cy="3809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41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2" y="381794"/>
            <a:ext cx="3275746" cy="1675963"/>
          </a:xfrm>
        </p:spPr>
        <p:txBody>
          <a:bodyPr>
            <a:normAutofit/>
          </a:bodyPr>
          <a:lstStyle/>
          <a:p>
            <a:pPr algn="ctr"/>
            <a:r>
              <a:rPr lang="en-US" sz="3999" dirty="0">
                <a:latin typeface="Calibri Light" panose="020F0302020204030204" pitchFamily="34" charset="0"/>
              </a:rPr>
              <a:t>Impact to Protein</a:t>
            </a:r>
          </a:p>
        </p:txBody>
      </p:sp>
      <p:sp>
        <p:nvSpPr>
          <p:cNvPr id="3" name="Text Placeholder 2"/>
          <p:cNvSpPr>
            <a:spLocks noGrp="1"/>
          </p:cNvSpPr>
          <p:nvPr>
            <p:ph type="body" sz="half" idx="2"/>
          </p:nvPr>
        </p:nvSpPr>
        <p:spPr>
          <a:xfrm>
            <a:off x="304721" y="2133937"/>
            <a:ext cx="3809008" cy="4342269"/>
          </a:xfrm>
        </p:spPr>
        <p:txBody>
          <a:bodyPr>
            <a:normAutofit/>
          </a:bodyPr>
          <a:lstStyle/>
          <a:p>
            <a:pPr algn="ctr"/>
            <a:r>
              <a:rPr lang="en-US" sz="2399" dirty="0">
                <a:latin typeface="Calibri Light" panose="020F0302020204030204" pitchFamily="34" charset="0"/>
              </a:rPr>
              <a:t>What is the expected impact of the variant on protein structure/function?</a:t>
            </a:r>
          </a:p>
          <a:p>
            <a:pPr algn="ctr"/>
            <a:endParaRPr lang="en-US" sz="2399" dirty="0">
              <a:latin typeface="Calibri Light" panose="020F0302020204030204" pitchFamily="34" charset="0"/>
            </a:endParaRPr>
          </a:p>
          <a:p>
            <a:pPr marL="342797" indent="-342797">
              <a:buFont typeface="Arial" panose="020B0604020202020204" pitchFamily="34" charset="0"/>
              <a:buChar char="•"/>
            </a:pPr>
            <a:r>
              <a:rPr lang="en-US" sz="1799" dirty="0">
                <a:latin typeface="Calibri Light" panose="020F0302020204030204" pitchFamily="34" charset="0"/>
              </a:rPr>
              <a:t>Different criteria are applicable depending on the impact of the variant on the protein</a:t>
            </a:r>
          </a:p>
          <a:p>
            <a:pPr marL="799860" lvl="1" indent="-342797">
              <a:buFont typeface="Arial" panose="020B0604020202020204" pitchFamily="34" charset="0"/>
              <a:buChar char="•"/>
            </a:pPr>
            <a:r>
              <a:rPr lang="en-US" sz="1799" dirty="0">
                <a:latin typeface="Calibri Light" panose="020F0302020204030204" pitchFamily="34" charset="0"/>
              </a:rPr>
              <a:t>Null, missense, splicing, etc.</a:t>
            </a:r>
          </a:p>
          <a:p>
            <a:pPr marL="799860" lvl="1" indent="-342797">
              <a:buFont typeface="Arial" panose="020B0604020202020204" pitchFamily="34" charset="0"/>
              <a:buChar char="•"/>
            </a:pPr>
            <a:r>
              <a:rPr lang="en-US" sz="1799" dirty="0">
                <a:latin typeface="Calibri Light" panose="020F0302020204030204" pitchFamily="34" charset="0"/>
              </a:rPr>
              <a:t>Consider the mechanism of disease for the gene</a:t>
            </a:r>
          </a:p>
          <a:p>
            <a:pPr marL="1256923" lvl="2" indent="-342797">
              <a:buFont typeface="Arial" panose="020B0604020202020204" pitchFamily="34" charset="0"/>
              <a:buChar char="•"/>
            </a:pPr>
            <a:r>
              <a:rPr lang="en-US" sz="1799" dirty="0">
                <a:latin typeface="Calibri Light" panose="020F0302020204030204" pitchFamily="34" charset="0"/>
              </a:rPr>
              <a:t>LOF, GOF, dominant-negative, etc.</a:t>
            </a:r>
          </a:p>
          <a:p>
            <a:pPr algn="ctr"/>
            <a:endParaRPr lang="en-US" sz="2399" dirty="0">
              <a:latin typeface="Calibri Light" panose="020F0302020204030204" pitchFamily="34" charset="0"/>
            </a:endParaRPr>
          </a:p>
        </p:txBody>
      </p:sp>
      <p:pic>
        <p:nvPicPr>
          <p:cNvPr id="6" name="Picture 2" descr="Image result for central dogma of genet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3853" y="457975"/>
            <a:ext cx="3656648" cy="5835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90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262" y="1067415"/>
            <a:ext cx="3275746" cy="1923549"/>
          </a:xfrm>
        </p:spPr>
        <p:txBody>
          <a:bodyPr>
            <a:normAutofit/>
          </a:bodyPr>
          <a:lstStyle/>
          <a:p>
            <a:pPr algn="ctr"/>
            <a:r>
              <a:rPr lang="en-US" sz="3999" dirty="0">
                <a:latin typeface="Calibri Light" panose="020F0302020204030204" pitchFamily="34" charset="0"/>
              </a:rPr>
              <a:t>Impact to Protein - Missense</a:t>
            </a:r>
          </a:p>
        </p:txBody>
      </p:sp>
      <p:sp>
        <p:nvSpPr>
          <p:cNvPr id="3" name="Text Placeholder 2"/>
          <p:cNvSpPr>
            <a:spLocks noGrp="1"/>
          </p:cNvSpPr>
          <p:nvPr>
            <p:ph type="body" sz="half" idx="2"/>
          </p:nvPr>
        </p:nvSpPr>
        <p:spPr>
          <a:xfrm>
            <a:off x="533262" y="3462355"/>
            <a:ext cx="3275746" cy="2404410"/>
          </a:xfrm>
        </p:spPr>
        <p:txBody>
          <a:bodyPr>
            <a:normAutofit/>
          </a:bodyPr>
          <a:lstStyle/>
          <a:p>
            <a:pPr algn="ctr"/>
            <a:r>
              <a:rPr lang="en-US" sz="2399" dirty="0">
                <a:latin typeface="Calibri Light" panose="020F0302020204030204" pitchFamily="34" charset="0"/>
              </a:rPr>
              <a:t>How different is the amino acid?</a:t>
            </a:r>
          </a:p>
        </p:txBody>
      </p:sp>
      <p:pic>
        <p:nvPicPr>
          <p:cNvPr id="6" name="Content Placeholder 8"/>
          <p:cNvPicPr>
            <a:picLocks noChangeAspect="1"/>
          </p:cNvPicPr>
          <p:nvPr/>
        </p:nvPicPr>
        <p:blipFill>
          <a:blip r:embed="rId2"/>
          <a:stretch>
            <a:fillRect/>
          </a:stretch>
        </p:blipFill>
        <p:spPr>
          <a:xfrm>
            <a:off x="5256430" y="1676858"/>
            <a:ext cx="6399133" cy="3330318"/>
          </a:xfrm>
          <a:prstGeom prst="rect">
            <a:avLst/>
          </a:prstGeom>
        </p:spPr>
      </p:pic>
    </p:spTree>
    <p:extLst>
      <p:ext uri="{BB962C8B-B14F-4D97-AF65-F5344CB8AC3E}">
        <p14:creationId xmlns:p14="http://schemas.microsoft.com/office/powerpoint/2010/main" val="300359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262" y="1067415"/>
            <a:ext cx="3275746" cy="1923549"/>
          </a:xfrm>
        </p:spPr>
        <p:txBody>
          <a:bodyPr>
            <a:normAutofit/>
          </a:bodyPr>
          <a:lstStyle/>
          <a:p>
            <a:pPr algn="ctr"/>
            <a:r>
              <a:rPr lang="en-US" sz="3999" dirty="0">
                <a:latin typeface="Calibri Light" panose="020F0302020204030204" pitchFamily="34" charset="0"/>
              </a:rPr>
              <a:t>Impact to Protein - Missense</a:t>
            </a:r>
          </a:p>
        </p:txBody>
      </p:sp>
      <p:sp>
        <p:nvSpPr>
          <p:cNvPr id="3" name="Text Placeholder 2"/>
          <p:cNvSpPr>
            <a:spLocks noGrp="1"/>
          </p:cNvSpPr>
          <p:nvPr>
            <p:ph type="body" sz="half" idx="2"/>
          </p:nvPr>
        </p:nvSpPr>
        <p:spPr>
          <a:xfrm>
            <a:off x="533262" y="3462355"/>
            <a:ext cx="3275746" cy="2404410"/>
          </a:xfrm>
        </p:spPr>
        <p:txBody>
          <a:bodyPr>
            <a:normAutofit/>
          </a:bodyPr>
          <a:lstStyle/>
          <a:p>
            <a:pPr algn="ctr"/>
            <a:r>
              <a:rPr lang="en-US" sz="2399" dirty="0">
                <a:latin typeface="Calibri Light" panose="020F0302020204030204" pitchFamily="34" charset="0"/>
              </a:rPr>
              <a:t>Is the variant amino acid conserved across species?</a:t>
            </a:r>
          </a:p>
        </p:txBody>
      </p:sp>
      <p:pic>
        <p:nvPicPr>
          <p:cNvPr id="5" name="Picture 4"/>
          <p:cNvPicPr>
            <a:picLocks noChangeAspect="1"/>
          </p:cNvPicPr>
          <p:nvPr/>
        </p:nvPicPr>
        <p:blipFill>
          <a:blip r:embed="rId3"/>
          <a:stretch>
            <a:fillRect/>
          </a:stretch>
        </p:blipFill>
        <p:spPr>
          <a:xfrm>
            <a:off x="5332612" y="457974"/>
            <a:ext cx="6246034" cy="5713512"/>
          </a:xfrm>
          <a:prstGeom prst="rect">
            <a:avLst/>
          </a:prstGeom>
        </p:spPr>
      </p:pic>
    </p:spTree>
    <p:extLst>
      <p:ext uri="{BB962C8B-B14F-4D97-AF65-F5344CB8AC3E}">
        <p14:creationId xmlns:p14="http://schemas.microsoft.com/office/powerpoint/2010/main" val="2930767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262" y="1067415"/>
            <a:ext cx="3275746" cy="1923549"/>
          </a:xfrm>
        </p:spPr>
        <p:txBody>
          <a:bodyPr>
            <a:normAutofit/>
          </a:bodyPr>
          <a:lstStyle/>
          <a:p>
            <a:pPr algn="ctr"/>
            <a:r>
              <a:rPr lang="en-US" sz="3999" dirty="0">
                <a:latin typeface="Calibri Light" panose="020F0302020204030204" pitchFamily="34" charset="0"/>
              </a:rPr>
              <a:t>Impact to Protein - Missense</a:t>
            </a:r>
          </a:p>
        </p:txBody>
      </p:sp>
      <p:sp>
        <p:nvSpPr>
          <p:cNvPr id="3" name="Text Placeholder 2"/>
          <p:cNvSpPr>
            <a:spLocks noGrp="1"/>
          </p:cNvSpPr>
          <p:nvPr>
            <p:ph type="body" sz="half" idx="2"/>
          </p:nvPr>
        </p:nvSpPr>
        <p:spPr>
          <a:xfrm>
            <a:off x="533262" y="3200460"/>
            <a:ext cx="3275746" cy="2852021"/>
          </a:xfrm>
        </p:spPr>
        <p:txBody>
          <a:bodyPr>
            <a:normAutofit/>
          </a:bodyPr>
          <a:lstStyle/>
          <a:p>
            <a:pPr algn="ctr"/>
            <a:r>
              <a:rPr lang="en-US" sz="2399" dirty="0">
                <a:latin typeface="Calibri Light" panose="020F0302020204030204" pitchFamily="34" charset="0"/>
              </a:rPr>
              <a:t>Do the in-</a:t>
            </a:r>
            <a:r>
              <a:rPr lang="en-US" sz="2399" dirty="0" err="1">
                <a:latin typeface="Calibri Light" panose="020F0302020204030204" pitchFamily="34" charset="0"/>
              </a:rPr>
              <a:t>silico</a:t>
            </a:r>
            <a:r>
              <a:rPr lang="en-US" sz="2399" dirty="0">
                <a:latin typeface="Calibri Light" panose="020F0302020204030204" pitchFamily="34" charset="0"/>
              </a:rPr>
              <a:t> tools predict an impact?</a:t>
            </a:r>
          </a:p>
          <a:p>
            <a:pPr algn="ctr"/>
            <a:endParaRPr lang="en-US" sz="2399" dirty="0">
              <a:latin typeface="Calibri Light" panose="020F0302020204030204" pitchFamily="34" charset="0"/>
            </a:endParaRPr>
          </a:p>
          <a:p>
            <a:pPr marL="285664" indent="-285664">
              <a:buFont typeface="Arial" panose="020B0604020202020204" pitchFamily="34" charset="0"/>
              <a:buChar char="•"/>
            </a:pPr>
            <a:r>
              <a:rPr lang="en-US" sz="1799" dirty="0">
                <a:latin typeface="Calibri Light" panose="020F0302020204030204" pitchFamily="34" charset="0"/>
              </a:rPr>
              <a:t>Tools have similarities in underlying basis of predictions</a:t>
            </a:r>
          </a:p>
          <a:p>
            <a:pPr marL="742727" lvl="1" indent="-285664">
              <a:buFont typeface="Arial" panose="020B0604020202020204" pitchFamily="34" charset="0"/>
              <a:buChar char="•"/>
            </a:pPr>
            <a:r>
              <a:rPr lang="en-US" sz="1799" dirty="0">
                <a:latin typeface="Calibri Light" panose="020F0302020204030204" pitchFamily="34" charset="0"/>
              </a:rPr>
              <a:t>Each has its own strengths and weaknesses </a:t>
            </a:r>
          </a:p>
          <a:p>
            <a:pPr marL="285664" indent="-285664">
              <a:buFont typeface="Wingdings" panose="05000000000000000000" pitchFamily="2" charset="2"/>
              <a:buChar char="Ø"/>
            </a:pPr>
            <a:r>
              <a:rPr lang="en-US" sz="1799" b="1" dirty="0" err="1">
                <a:latin typeface="Calibri Light" panose="020F0302020204030204" pitchFamily="34" charset="0"/>
              </a:rPr>
              <a:t>Opt</a:t>
            </a:r>
            <a:r>
              <a:rPr lang="en-US" sz="1799" b="1" dirty="0">
                <a:latin typeface="Calibri Light" panose="020F0302020204030204" pitchFamily="34" charset="0"/>
              </a:rPr>
              <a:t> for meta-tools such as REVEL or CADD</a:t>
            </a:r>
          </a:p>
          <a:p>
            <a:endParaRPr lang="en-US" sz="1799" dirty="0">
              <a:latin typeface="Calibri Light" panose="020F0302020204030204" pitchFamily="34" charset="0"/>
            </a:endParaRPr>
          </a:p>
        </p:txBody>
      </p:sp>
      <p:pic>
        <p:nvPicPr>
          <p:cNvPr id="5" name="Picture 3"/>
          <p:cNvPicPr>
            <a:picLocks noChangeAspect="1" noChangeArrowheads="1"/>
          </p:cNvPicPr>
          <p:nvPr/>
        </p:nvPicPr>
        <p:blipFill>
          <a:blip r:embed="rId3" cstate="print"/>
          <a:srcRect/>
          <a:stretch>
            <a:fillRect/>
          </a:stretch>
        </p:blipFill>
        <p:spPr bwMode="auto">
          <a:xfrm>
            <a:off x="4799012" y="685800"/>
            <a:ext cx="6129303" cy="5180251"/>
          </a:xfrm>
          <a:prstGeom prst="rect">
            <a:avLst/>
          </a:prstGeom>
          <a:noFill/>
          <a:ln w="9525">
            <a:noFill/>
            <a:miter lim="800000"/>
            <a:headEnd/>
            <a:tailEnd/>
          </a:ln>
        </p:spPr>
      </p:pic>
      <p:pic>
        <p:nvPicPr>
          <p:cNvPr id="6" name="Picture 5">
            <a:extLst>
              <a:ext uri="{FF2B5EF4-FFF2-40B4-BE49-F238E27FC236}">
                <a16:creationId xmlns:a16="http://schemas.microsoft.com/office/drawing/2014/main" id="{C71BACC0-79B0-59F8-0916-B9D7D38B4A84}"/>
              </a:ext>
            </a:extLst>
          </p:cNvPr>
          <p:cNvPicPr>
            <a:picLocks noChangeAspect="1"/>
          </p:cNvPicPr>
          <p:nvPr/>
        </p:nvPicPr>
        <p:blipFill>
          <a:blip r:embed="rId4"/>
          <a:stretch>
            <a:fillRect/>
          </a:stretch>
        </p:blipFill>
        <p:spPr>
          <a:xfrm>
            <a:off x="6748973" y="4495800"/>
            <a:ext cx="4869143" cy="1966162"/>
          </a:xfrm>
          <a:prstGeom prst="rect">
            <a:avLst/>
          </a:prstGeom>
        </p:spPr>
      </p:pic>
    </p:spTree>
    <p:extLst>
      <p:ext uri="{BB962C8B-B14F-4D97-AF65-F5344CB8AC3E}">
        <p14:creationId xmlns:p14="http://schemas.microsoft.com/office/powerpoint/2010/main" val="241648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99" dirty="0">
                <a:latin typeface="Calibri Light" panose="020F0302020204030204" pitchFamily="34" charset="0"/>
              </a:rPr>
              <a:t>Impact to Protein - Missense</a:t>
            </a:r>
          </a:p>
        </p:txBody>
      </p:sp>
      <p:sp>
        <p:nvSpPr>
          <p:cNvPr id="3" name="Text Placeholder 2"/>
          <p:cNvSpPr>
            <a:spLocks noGrp="1"/>
          </p:cNvSpPr>
          <p:nvPr>
            <p:ph type="body" idx="1"/>
          </p:nvPr>
        </p:nvSpPr>
        <p:spPr/>
        <p:txBody>
          <a:bodyPr>
            <a:normAutofit/>
          </a:bodyPr>
          <a:lstStyle/>
          <a:p>
            <a:pPr algn="ctr"/>
            <a:r>
              <a:rPr lang="en-US" sz="2599" dirty="0">
                <a:latin typeface="Calibri Light" panose="020F0302020204030204" pitchFamily="34" charset="0"/>
              </a:rPr>
              <a:t>In-</a:t>
            </a:r>
            <a:r>
              <a:rPr lang="en-US" sz="2599" dirty="0" err="1">
                <a:latin typeface="Calibri Light" panose="020F0302020204030204" pitchFamily="34" charset="0"/>
              </a:rPr>
              <a:t>silico</a:t>
            </a:r>
            <a:r>
              <a:rPr lang="en-US" sz="2599" dirty="0">
                <a:latin typeface="Calibri Light" panose="020F0302020204030204" pitchFamily="34" charset="0"/>
              </a:rPr>
              <a:t> Tools/Conservation</a:t>
            </a:r>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1293814833"/>
              </p:ext>
            </p:extLst>
          </p:nvPr>
        </p:nvGraphicFramePr>
        <p:xfrm>
          <a:off x="841158" y="2505315"/>
          <a:ext cx="5154859" cy="2255472"/>
        </p:xfrm>
        <a:graphic>
          <a:graphicData uri="http://schemas.openxmlformats.org/drawingml/2006/table">
            <a:tbl>
              <a:tblPr bandRow="1">
                <a:tableStyleId>{5C22544A-7EE6-4342-B048-85BDC9FD1C3A}</a:tableStyleId>
              </a:tblPr>
              <a:tblGrid>
                <a:gridCol w="930199">
                  <a:extLst>
                    <a:ext uri="{9D8B030D-6E8A-4147-A177-3AD203B41FA5}">
                      <a16:colId xmlns:a16="http://schemas.microsoft.com/office/drawing/2014/main" val="20000"/>
                    </a:ext>
                  </a:extLst>
                </a:gridCol>
                <a:gridCol w="4224660">
                  <a:extLst>
                    <a:ext uri="{9D8B030D-6E8A-4147-A177-3AD203B41FA5}">
                      <a16:colId xmlns:a16="http://schemas.microsoft.com/office/drawing/2014/main" val="20001"/>
                    </a:ext>
                  </a:extLst>
                </a:gridCol>
              </a:tblGrid>
              <a:tr h="1127466">
                <a:tc>
                  <a:txBody>
                    <a:bodyPr/>
                    <a:lstStyle/>
                    <a:p>
                      <a:pPr algn="ctr"/>
                      <a:r>
                        <a:rPr lang="en-US" sz="1700" b="1" dirty="0">
                          <a:solidFill>
                            <a:srgbClr val="E16461"/>
                          </a:solidFill>
                          <a:latin typeface="Calibri Light" panose="020F0302020204030204" pitchFamily="34" charset="0"/>
                        </a:rPr>
                        <a:t>PP3</a:t>
                      </a:r>
                    </a:p>
                  </a:txBody>
                  <a:tcPr marL="101477" marR="101477" marT="45708" marB="45708" anchor="ctr"/>
                </a:tc>
                <a:tc>
                  <a:txBody>
                    <a:bodyPr/>
                    <a:lstStyle/>
                    <a:p>
                      <a:r>
                        <a:rPr lang="en-US" sz="1700" dirty="0">
                          <a:latin typeface="Calibri Light" panose="020F0302020204030204" pitchFamily="34" charset="0"/>
                        </a:rPr>
                        <a:t>Multiple lines of computational evidence </a:t>
                      </a:r>
                      <a:r>
                        <a:rPr lang="en-US" sz="1700" u="sng" dirty="0">
                          <a:latin typeface="Calibri Light" panose="020F0302020204030204" pitchFamily="34" charset="0"/>
                        </a:rPr>
                        <a:t>support a deleterious effect </a:t>
                      </a:r>
                      <a:r>
                        <a:rPr lang="en-US" sz="1700" dirty="0">
                          <a:latin typeface="Calibri Light" panose="020F0302020204030204" pitchFamily="34" charset="0"/>
                        </a:rPr>
                        <a:t>on the gene  or gene product (conservation, evolutionary, splicing impact, etc.)</a:t>
                      </a:r>
                    </a:p>
                  </a:txBody>
                  <a:tcPr marL="101477" marR="101477" marT="45708" marB="45708"/>
                </a:tc>
                <a:extLst>
                  <a:ext uri="{0D108BD9-81ED-4DB2-BD59-A6C34878D82A}">
                    <a16:rowId xmlns:a16="http://schemas.microsoft.com/office/drawing/2014/main" val="10000"/>
                  </a:ext>
                </a:extLst>
              </a:tr>
              <a:tr h="1127466">
                <a:tc>
                  <a:txBody>
                    <a:bodyPr/>
                    <a:lstStyle/>
                    <a:p>
                      <a:pPr algn="ctr"/>
                      <a:r>
                        <a:rPr lang="en-US" sz="1700" b="1" dirty="0">
                          <a:solidFill>
                            <a:srgbClr val="00B050"/>
                          </a:solidFill>
                          <a:latin typeface="Calibri Light" panose="020F0302020204030204" pitchFamily="34" charset="0"/>
                        </a:rPr>
                        <a:t>BP4</a:t>
                      </a:r>
                    </a:p>
                  </a:txBody>
                  <a:tcPr marL="101477" marR="101477" marT="45708" marB="45708" anchor="ctr"/>
                </a:tc>
                <a:tc>
                  <a:txBody>
                    <a:bodyPr/>
                    <a:lstStyle/>
                    <a:p>
                      <a:r>
                        <a:rPr lang="en-US" sz="1700" dirty="0">
                          <a:latin typeface="Calibri Light" panose="020F0302020204030204" pitchFamily="34" charset="0"/>
                        </a:rPr>
                        <a:t>Multiple lines of computational evidence </a:t>
                      </a:r>
                      <a:r>
                        <a:rPr lang="en-US" sz="1700" u="sng" dirty="0">
                          <a:latin typeface="Calibri Light" panose="020F0302020204030204" pitchFamily="34" charset="0"/>
                        </a:rPr>
                        <a:t>suggest no impact </a:t>
                      </a:r>
                      <a:r>
                        <a:rPr lang="en-US" sz="1700" dirty="0">
                          <a:latin typeface="Calibri Light" panose="020F0302020204030204" pitchFamily="34" charset="0"/>
                        </a:rPr>
                        <a:t>on gene or gene product (conservation, evolutionary, splicing impact, etc.)</a:t>
                      </a:r>
                    </a:p>
                  </a:txBody>
                  <a:tcPr marL="101477" marR="101477" marT="45708" marB="45708"/>
                </a:tc>
                <a:extLst>
                  <a:ext uri="{0D108BD9-81ED-4DB2-BD59-A6C34878D82A}">
                    <a16:rowId xmlns:a16="http://schemas.microsoft.com/office/drawing/2014/main" val="10001"/>
                  </a:ext>
                </a:extLst>
              </a:tr>
            </a:tbl>
          </a:graphicData>
        </a:graphic>
      </p:graphicFrame>
      <p:sp>
        <p:nvSpPr>
          <p:cNvPr id="5" name="Text Placeholder 4"/>
          <p:cNvSpPr>
            <a:spLocks noGrp="1"/>
          </p:cNvSpPr>
          <p:nvPr>
            <p:ph type="body" sz="quarter" idx="3"/>
          </p:nvPr>
        </p:nvSpPr>
        <p:spPr/>
        <p:txBody>
          <a:bodyPr>
            <a:normAutofit/>
          </a:bodyPr>
          <a:lstStyle/>
          <a:p>
            <a:pPr algn="ctr"/>
            <a:r>
              <a:rPr lang="en-US" sz="2599" dirty="0">
                <a:latin typeface="Calibri Light" panose="020F0302020204030204" pitchFamily="34" charset="0"/>
              </a:rPr>
              <a:t>Mechanism of Disease</a:t>
            </a:r>
          </a:p>
        </p:txBody>
      </p:sp>
      <p:graphicFrame>
        <p:nvGraphicFramePr>
          <p:cNvPr id="8" name="Content Placeholder 7"/>
          <p:cNvGraphicFramePr>
            <a:graphicFrameLocks noGrp="1"/>
          </p:cNvGraphicFramePr>
          <p:nvPr>
            <p:ph sz="quarter" idx="4"/>
            <p:extLst>
              <p:ext uri="{D42A27DB-BD31-4B8C-83A1-F6EECF244321}">
                <p14:modId xmlns:p14="http://schemas.microsoft.com/office/powerpoint/2010/main" val="3089030437"/>
              </p:ext>
            </p:extLst>
          </p:nvPr>
        </p:nvGraphicFramePr>
        <p:xfrm>
          <a:off x="6170594" y="2505316"/>
          <a:ext cx="5180252" cy="1996392"/>
        </p:xfrm>
        <a:graphic>
          <a:graphicData uri="http://schemas.openxmlformats.org/drawingml/2006/table">
            <a:tbl>
              <a:tblPr bandRow="1">
                <a:tableStyleId>{5C22544A-7EE6-4342-B048-85BDC9FD1C3A}</a:tableStyleId>
              </a:tblPr>
              <a:tblGrid>
                <a:gridCol w="846260">
                  <a:extLst>
                    <a:ext uri="{9D8B030D-6E8A-4147-A177-3AD203B41FA5}">
                      <a16:colId xmlns:a16="http://schemas.microsoft.com/office/drawing/2014/main" val="20000"/>
                    </a:ext>
                  </a:extLst>
                </a:gridCol>
                <a:gridCol w="4333992">
                  <a:extLst>
                    <a:ext uri="{9D8B030D-6E8A-4147-A177-3AD203B41FA5}">
                      <a16:colId xmlns:a16="http://schemas.microsoft.com/office/drawing/2014/main" val="20001"/>
                    </a:ext>
                  </a:extLst>
                </a:gridCol>
              </a:tblGrid>
              <a:tr h="1386479">
                <a:tc>
                  <a:txBody>
                    <a:bodyPr/>
                    <a:lstStyle/>
                    <a:p>
                      <a:pPr algn="ctr"/>
                      <a:r>
                        <a:rPr lang="en-US" sz="1700" b="1" dirty="0">
                          <a:solidFill>
                            <a:srgbClr val="E16461"/>
                          </a:solidFill>
                          <a:latin typeface="Calibri Light" panose="020F0302020204030204" pitchFamily="34" charset="0"/>
                        </a:rPr>
                        <a:t>PP2</a:t>
                      </a:r>
                    </a:p>
                  </a:txBody>
                  <a:tcPr marL="101976" marR="101976" marT="45708" marB="45708" anchor="ctr"/>
                </a:tc>
                <a:tc>
                  <a:txBody>
                    <a:bodyPr/>
                    <a:lstStyle/>
                    <a:p>
                      <a:r>
                        <a:rPr lang="en-US" sz="1700" dirty="0">
                          <a:latin typeface="Calibri Light" panose="020F0302020204030204" pitchFamily="34" charset="0"/>
                        </a:rPr>
                        <a:t>Missense variant in a gene that has a low rate of benign missense variation and in which missense variants are a common mechanism of disease</a:t>
                      </a:r>
                    </a:p>
                    <a:p>
                      <a:pPr marL="285750" indent="-285750">
                        <a:buFont typeface="Arial" panose="020B0604020202020204" pitchFamily="34" charset="0"/>
                        <a:buChar char="•"/>
                      </a:pPr>
                      <a:r>
                        <a:rPr lang="en-US" sz="1700" dirty="0">
                          <a:latin typeface="Calibri Light" panose="020F0302020204030204" pitchFamily="34" charset="0"/>
                        </a:rPr>
                        <a:t>Ex:</a:t>
                      </a:r>
                      <a:r>
                        <a:rPr lang="en-US" sz="1700" baseline="0" dirty="0">
                          <a:latin typeface="Calibri Light" panose="020F0302020204030204" pitchFamily="34" charset="0"/>
                        </a:rPr>
                        <a:t> </a:t>
                      </a:r>
                      <a:r>
                        <a:rPr lang="en-US" sz="1700" baseline="0" dirty="0" err="1">
                          <a:latin typeface="Calibri Light" panose="020F0302020204030204" pitchFamily="34" charset="0"/>
                        </a:rPr>
                        <a:t>RASopathies</a:t>
                      </a:r>
                      <a:endParaRPr lang="en-US" sz="1700" dirty="0">
                        <a:latin typeface="Calibri Light" panose="020F0302020204030204" pitchFamily="34" charset="0"/>
                      </a:endParaRPr>
                    </a:p>
                  </a:txBody>
                  <a:tcPr marL="101976" marR="101976" marT="45708" marB="45708"/>
                </a:tc>
                <a:extLst>
                  <a:ext uri="{0D108BD9-81ED-4DB2-BD59-A6C34878D82A}">
                    <a16:rowId xmlns:a16="http://schemas.microsoft.com/office/drawing/2014/main" val="10000"/>
                  </a:ext>
                </a:extLst>
              </a:tr>
              <a:tr h="609441">
                <a:tc>
                  <a:txBody>
                    <a:bodyPr/>
                    <a:lstStyle/>
                    <a:p>
                      <a:pPr algn="ctr"/>
                      <a:r>
                        <a:rPr lang="en-US" sz="1700" b="1" dirty="0">
                          <a:solidFill>
                            <a:srgbClr val="00B050"/>
                          </a:solidFill>
                          <a:latin typeface="Calibri Light" panose="020F0302020204030204" pitchFamily="34" charset="0"/>
                        </a:rPr>
                        <a:t>BP1</a:t>
                      </a:r>
                    </a:p>
                  </a:txBody>
                  <a:tcPr marL="101976" marR="101976" marT="45708" marB="45708" anchor="ctr"/>
                </a:tc>
                <a:tc>
                  <a:txBody>
                    <a:bodyPr/>
                    <a:lstStyle/>
                    <a:p>
                      <a:r>
                        <a:rPr lang="en-US" sz="1700" dirty="0">
                          <a:latin typeface="Calibri Light" panose="020F0302020204030204" pitchFamily="34" charset="0"/>
                        </a:rPr>
                        <a:t>Missense variant in a gene for which primarily truncating variants are known to cause disease</a:t>
                      </a:r>
                    </a:p>
                  </a:txBody>
                  <a:tcPr marL="101976" marR="101976" marT="45708" marB="45708"/>
                </a:tc>
                <a:extLst>
                  <a:ext uri="{0D108BD9-81ED-4DB2-BD59-A6C34878D82A}">
                    <a16:rowId xmlns:a16="http://schemas.microsoft.com/office/drawing/2014/main" val="10001"/>
                  </a:ext>
                </a:extLst>
              </a:tr>
            </a:tbl>
          </a:graphicData>
        </a:graphic>
      </p:graphicFrame>
      <p:sp>
        <p:nvSpPr>
          <p:cNvPr id="4" name="TextBox 3">
            <a:extLst>
              <a:ext uri="{FF2B5EF4-FFF2-40B4-BE49-F238E27FC236}">
                <a16:creationId xmlns:a16="http://schemas.microsoft.com/office/drawing/2014/main" id="{34BF87F8-81CA-0CCC-1B8E-2EFCA9038528}"/>
              </a:ext>
            </a:extLst>
          </p:cNvPr>
          <p:cNvSpPr txBox="1"/>
          <p:nvPr/>
        </p:nvSpPr>
        <p:spPr>
          <a:xfrm>
            <a:off x="839569" y="5334000"/>
            <a:ext cx="4264243" cy="1200329"/>
          </a:xfrm>
          <a:prstGeom prst="rect">
            <a:avLst/>
          </a:prstGeom>
          <a:noFill/>
        </p:spPr>
        <p:txBody>
          <a:bodyPr wrap="square" rtlCol="0">
            <a:spAutoFit/>
          </a:bodyPr>
          <a:lstStyle/>
          <a:p>
            <a:r>
              <a:rPr lang="en-US" dirty="0"/>
              <a:t>For benchmarking purposes in REVEL </a:t>
            </a:r>
          </a:p>
          <a:p>
            <a:pPr marL="285750" indent="-285750">
              <a:buFont typeface="Arial" panose="020B0604020202020204" pitchFamily="34" charset="0"/>
              <a:buChar char="•"/>
            </a:pPr>
            <a:r>
              <a:rPr lang="en-US" dirty="0">
                <a:solidFill>
                  <a:srgbClr val="FF0000"/>
                </a:solidFill>
              </a:rPr>
              <a:t>PP3</a:t>
            </a:r>
            <a:r>
              <a:rPr lang="en-US" dirty="0"/>
              <a:t> = &lt;0.7</a:t>
            </a:r>
          </a:p>
          <a:p>
            <a:pPr marL="285750" indent="-285750">
              <a:buFont typeface="Arial" panose="020B0604020202020204" pitchFamily="34" charset="0"/>
              <a:buChar char="•"/>
            </a:pPr>
            <a:r>
              <a:rPr lang="en-US" dirty="0">
                <a:solidFill>
                  <a:srgbClr val="00B050"/>
                </a:solidFill>
              </a:rPr>
              <a:t>BP4</a:t>
            </a:r>
            <a:r>
              <a:rPr lang="en-US" dirty="0"/>
              <a:t> = &gt;0.4</a:t>
            </a:r>
          </a:p>
          <a:p>
            <a:pPr marL="285750" indent="-28575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E666065C-791F-462A-E633-0104CD5950C5}"/>
              </a:ext>
            </a:extLst>
          </p:cNvPr>
          <p:cNvSpPr txBox="1"/>
          <p:nvPr/>
        </p:nvSpPr>
        <p:spPr>
          <a:xfrm>
            <a:off x="6096000" y="6200486"/>
            <a:ext cx="6096000" cy="584775"/>
          </a:xfrm>
          <a:prstGeom prst="rect">
            <a:avLst/>
          </a:prstGeom>
          <a:noFill/>
        </p:spPr>
        <p:txBody>
          <a:bodyPr wrap="square">
            <a:spAutoFit/>
          </a:bodyPr>
          <a:lstStyle/>
          <a:p>
            <a:r>
              <a:rPr lang="en-US" sz="800" b="0" i="0" dirty="0" err="1">
                <a:solidFill>
                  <a:srgbClr val="212121"/>
                </a:solidFill>
                <a:effectLst/>
                <a:latin typeface="Roboto" panose="02000000000000000000" pitchFamily="2" charset="0"/>
              </a:rPr>
              <a:t>Pejaver</a:t>
            </a:r>
            <a:r>
              <a:rPr lang="en-US" sz="800" b="0" i="0" dirty="0">
                <a:solidFill>
                  <a:srgbClr val="212121"/>
                </a:solidFill>
                <a:effectLst/>
                <a:latin typeface="Roboto" panose="02000000000000000000" pitchFamily="2" charset="0"/>
              </a:rPr>
              <a:t> V, Byrne AB, Feng BJ, </a:t>
            </a:r>
            <a:r>
              <a:rPr lang="en-US" sz="800" b="0" i="0" dirty="0" err="1">
                <a:solidFill>
                  <a:srgbClr val="212121"/>
                </a:solidFill>
                <a:effectLst/>
                <a:latin typeface="Roboto" panose="02000000000000000000" pitchFamily="2" charset="0"/>
              </a:rPr>
              <a:t>Pagel</a:t>
            </a:r>
            <a:r>
              <a:rPr lang="en-US" sz="800" b="0" i="0" dirty="0">
                <a:solidFill>
                  <a:srgbClr val="212121"/>
                </a:solidFill>
                <a:effectLst/>
                <a:latin typeface="Roboto" panose="02000000000000000000" pitchFamily="2" charset="0"/>
              </a:rPr>
              <a:t> KA, Mooney SD, </a:t>
            </a:r>
            <a:r>
              <a:rPr lang="en-US" sz="800" b="0" i="0" dirty="0" err="1">
                <a:solidFill>
                  <a:srgbClr val="212121"/>
                </a:solidFill>
                <a:effectLst/>
                <a:latin typeface="Roboto" panose="02000000000000000000" pitchFamily="2" charset="0"/>
              </a:rPr>
              <a:t>Karchin</a:t>
            </a:r>
            <a:r>
              <a:rPr lang="en-US" sz="800" b="0" i="0" dirty="0">
                <a:solidFill>
                  <a:srgbClr val="212121"/>
                </a:solidFill>
                <a:effectLst/>
                <a:latin typeface="Roboto" panose="02000000000000000000" pitchFamily="2" charset="0"/>
              </a:rPr>
              <a:t> R, O'Donnell-Luria A, Harrison SM, Tavtigian SV, Greenblatt MS, </a:t>
            </a:r>
            <a:r>
              <a:rPr lang="en-US" sz="800" b="0" i="0" dirty="0" err="1">
                <a:solidFill>
                  <a:srgbClr val="212121"/>
                </a:solidFill>
                <a:effectLst/>
                <a:latin typeface="Roboto" panose="02000000000000000000" pitchFamily="2" charset="0"/>
              </a:rPr>
              <a:t>Biesecker</a:t>
            </a:r>
            <a:r>
              <a:rPr lang="en-US" sz="800" b="0" i="0" dirty="0">
                <a:solidFill>
                  <a:srgbClr val="212121"/>
                </a:solidFill>
                <a:effectLst/>
                <a:latin typeface="Roboto" panose="02000000000000000000" pitchFamily="2" charset="0"/>
              </a:rPr>
              <a:t> LG, </a:t>
            </a:r>
            <a:r>
              <a:rPr lang="en-US" sz="800" b="0" i="0" dirty="0" err="1">
                <a:solidFill>
                  <a:srgbClr val="212121"/>
                </a:solidFill>
                <a:effectLst/>
                <a:latin typeface="Roboto" panose="02000000000000000000" pitchFamily="2" charset="0"/>
              </a:rPr>
              <a:t>Radivojac</a:t>
            </a:r>
            <a:r>
              <a:rPr lang="en-US" sz="800" b="0" i="0" dirty="0">
                <a:solidFill>
                  <a:srgbClr val="212121"/>
                </a:solidFill>
                <a:effectLst/>
                <a:latin typeface="Roboto" panose="02000000000000000000" pitchFamily="2" charset="0"/>
              </a:rPr>
              <a:t> P, Brenner SE; </a:t>
            </a:r>
            <a:r>
              <a:rPr lang="en-US" sz="800" b="0" i="0" dirty="0" err="1">
                <a:solidFill>
                  <a:srgbClr val="212121"/>
                </a:solidFill>
                <a:effectLst/>
                <a:latin typeface="Roboto" panose="02000000000000000000" pitchFamily="2" charset="0"/>
              </a:rPr>
              <a:t>ClinGen</a:t>
            </a:r>
            <a:r>
              <a:rPr lang="en-US" sz="800" b="0" i="0" dirty="0">
                <a:solidFill>
                  <a:srgbClr val="212121"/>
                </a:solidFill>
                <a:effectLst/>
                <a:latin typeface="Roboto" panose="02000000000000000000" pitchFamily="2" charset="0"/>
              </a:rPr>
              <a:t> Sequence Variant Interpretation Working Group. Calibration of computational tools for missense variant pathogenicity classification and </a:t>
            </a:r>
            <a:r>
              <a:rPr lang="en-US" sz="800" b="0" i="0" dirty="0" err="1">
                <a:solidFill>
                  <a:srgbClr val="212121"/>
                </a:solidFill>
                <a:effectLst/>
                <a:latin typeface="Roboto" panose="02000000000000000000" pitchFamily="2" charset="0"/>
              </a:rPr>
              <a:t>ClinGen</a:t>
            </a:r>
            <a:r>
              <a:rPr lang="en-US" sz="800" b="0" i="0" dirty="0">
                <a:solidFill>
                  <a:srgbClr val="212121"/>
                </a:solidFill>
                <a:effectLst/>
                <a:latin typeface="Roboto" panose="02000000000000000000" pitchFamily="2" charset="0"/>
              </a:rPr>
              <a:t> recommendations for PP3/BP4 criteria. Am J Hum Genet. 2022 Dec 1;109(12):2163-2177. </a:t>
            </a:r>
            <a:r>
              <a:rPr lang="en-US" sz="800" b="0" i="0" dirty="0" err="1">
                <a:solidFill>
                  <a:srgbClr val="212121"/>
                </a:solidFill>
                <a:effectLst/>
                <a:latin typeface="Roboto" panose="02000000000000000000" pitchFamily="2" charset="0"/>
              </a:rPr>
              <a:t>doi</a:t>
            </a:r>
            <a:r>
              <a:rPr lang="en-US" sz="800" b="0" i="0" dirty="0">
                <a:solidFill>
                  <a:srgbClr val="212121"/>
                </a:solidFill>
                <a:effectLst/>
                <a:latin typeface="Roboto" panose="02000000000000000000" pitchFamily="2" charset="0"/>
              </a:rPr>
              <a:t>: 10.1016/j.ajhg.2022.10.013. </a:t>
            </a:r>
            <a:r>
              <a:rPr lang="en-US" sz="800" b="0" i="0" dirty="0" err="1">
                <a:solidFill>
                  <a:srgbClr val="212121"/>
                </a:solidFill>
                <a:effectLst/>
                <a:latin typeface="Roboto" panose="02000000000000000000" pitchFamily="2" charset="0"/>
              </a:rPr>
              <a:t>Epub</a:t>
            </a:r>
            <a:r>
              <a:rPr lang="en-US" sz="800" b="0" i="0" dirty="0">
                <a:solidFill>
                  <a:srgbClr val="212121"/>
                </a:solidFill>
                <a:effectLst/>
                <a:latin typeface="Roboto" panose="02000000000000000000" pitchFamily="2" charset="0"/>
              </a:rPr>
              <a:t> 2022 Nov 21. PMID: 36413997; PMCID: PMC9748256.</a:t>
            </a:r>
            <a:endParaRPr lang="en-US" sz="800" dirty="0"/>
          </a:p>
        </p:txBody>
      </p:sp>
    </p:spTree>
    <p:extLst>
      <p:ext uri="{BB962C8B-B14F-4D97-AF65-F5344CB8AC3E}">
        <p14:creationId xmlns:p14="http://schemas.microsoft.com/office/powerpoint/2010/main" val="15907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262" y="305614"/>
            <a:ext cx="3275746" cy="1923549"/>
          </a:xfrm>
        </p:spPr>
        <p:txBody>
          <a:bodyPr>
            <a:normAutofit/>
          </a:bodyPr>
          <a:lstStyle/>
          <a:p>
            <a:pPr algn="ctr"/>
            <a:r>
              <a:rPr lang="en-US" sz="3999" dirty="0">
                <a:latin typeface="Calibri Light" panose="020F0302020204030204" pitchFamily="34" charset="0"/>
              </a:rPr>
              <a:t>Impact to Protein - LOF</a:t>
            </a:r>
          </a:p>
        </p:txBody>
      </p:sp>
      <p:sp>
        <p:nvSpPr>
          <p:cNvPr id="3" name="Text Placeholder 2"/>
          <p:cNvSpPr>
            <a:spLocks noGrp="1"/>
          </p:cNvSpPr>
          <p:nvPr>
            <p:ph type="body" sz="half" idx="2"/>
          </p:nvPr>
        </p:nvSpPr>
        <p:spPr>
          <a:xfrm>
            <a:off x="533262" y="4571702"/>
            <a:ext cx="3428106" cy="1904504"/>
          </a:xfrm>
        </p:spPr>
        <p:txBody>
          <a:bodyPr>
            <a:normAutofit fontScale="85000" lnSpcReduction="20000"/>
          </a:bodyPr>
          <a:lstStyle/>
          <a:p>
            <a:r>
              <a:rPr lang="en-US" sz="2099" dirty="0">
                <a:latin typeface="Calibri Light" panose="020F0302020204030204" pitchFamily="34" charset="0"/>
              </a:rPr>
              <a:t>Caveats:</a:t>
            </a:r>
          </a:p>
          <a:p>
            <a:pPr marL="342797" indent="-342797">
              <a:buFont typeface="Arial" panose="020B0604020202020204" pitchFamily="34" charset="0"/>
              <a:buChar char="•"/>
            </a:pPr>
            <a:r>
              <a:rPr lang="en-US" sz="2099" dirty="0">
                <a:latin typeface="Calibri Light" panose="020F0302020204030204" pitchFamily="34" charset="0"/>
              </a:rPr>
              <a:t>LOF is not the mechanism of disease (e.g. MYH7)</a:t>
            </a:r>
          </a:p>
          <a:p>
            <a:pPr marL="342797" indent="-342797">
              <a:buFont typeface="Arial" panose="020B0604020202020204" pitchFamily="34" charset="0"/>
              <a:buChar char="•"/>
            </a:pPr>
            <a:r>
              <a:rPr lang="en-US" sz="2099" dirty="0">
                <a:latin typeface="Calibri Light" panose="020F0302020204030204" pitchFamily="34" charset="0"/>
              </a:rPr>
              <a:t>Escapes NMD</a:t>
            </a:r>
          </a:p>
          <a:p>
            <a:pPr marL="342797" indent="-342797">
              <a:buFont typeface="Arial" panose="020B0604020202020204" pitchFamily="34" charset="0"/>
              <a:buChar char="•"/>
            </a:pPr>
            <a:r>
              <a:rPr lang="en-US" sz="2099" dirty="0">
                <a:latin typeface="Calibri Light" panose="020F0302020204030204" pitchFamily="34" charset="0"/>
              </a:rPr>
              <a:t>Splice variants causing in-frame exon skipping</a:t>
            </a:r>
          </a:p>
          <a:p>
            <a:pPr marL="342797" indent="-342797">
              <a:buFont typeface="Arial" panose="020B0604020202020204" pitchFamily="34" charset="0"/>
              <a:buChar char="•"/>
            </a:pPr>
            <a:r>
              <a:rPr lang="en-US" sz="2099" dirty="0">
                <a:latin typeface="Calibri Light" panose="020F0302020204030204" pitchFamily="34" charset="0"/>
              </a:rPr>
              <a:t>Alternate exon splicing with multiple transcripts</a:t>
            </a:r>
          </a:p>
          <a:p>
            <a:endParaRPr lang="en-US" dirty="0"/>
          </a:p>
        </p:txBody>
      </p:sp>
      <p:graphicFrame>
        <p:nvGraphicFramePr>
          <p:cNvPr id="5" name="Table 4"/>
          <p:cNvGraphicFramePr>
            <a:graphicFrameLocks noGrp="1"/>
          </p:cNvGraphicFramePr>
          <p:nvPr/>
        </p:nvGraphicFramePr>
        <p:xfrm>
          <a:off x="457082" y="2514838"/>
          <a:ext cx="3504287" cy="1645896"/>
        </p:xfrm>
        <a:graphic>
          <a:graphicData uri="http://schemas.openxmlformats.org/drawingml/2006/table">
            <a:tbl>
              <a:tblPr bandRow="1">
                <a:tableStyleId>{5C22544A-7EE6-4342-B048-85BDC9FD1C3A}</a:tableStyleId>
              </a:tblPr>
              <a:tblGrid>
                <a:gridCol w="834784">
                  <a:extLst>
                    <a:ext uri="{9D8B030D-6E8A-4147-A177-3AD203B41FA5}">
                      <a16:colId xmlns:a16="http://schemas.microsoft.com/office/drawing/2014/main" val="20000"/>
                    </a:ext>
                  </a:extLst>
                </a:gridCol>
                <a:gridCol w="2669503">
                  <a:extLst>
                    <a:ext uri="{9D8B030D-6E8A-4147-A177-3AD203B41FA5}">
                      <a16:colId xmlns:a16="http://schemas.microsoft.com/office/drawing/2014/main" val="20001"/>
                    </a:ext>
                  </a:extLst>
                </a:gridCol>
              </a:tblGrid>
              <a:tr h="1645491">
                <a:tc>
                  <a:txBody>
                    <a:bodyPr/>
                    <a:lstStyle/>
                    <a:p>
                      <a:pPr algn="ctr"/>
                      <a:r>
                        <a:rPr lang="en-US" sz="1800" b="1" dirty="0">
                          <a:solidFill>
                            <a:srgbClr val="E16461"/>
                          </a:solidFill>
                          <a:latin typeface="Calibri Light" panose="020F0302020204030204" pitchFamily="34" charset="0"/>
                          <a:cs typeface="Calibri Light" panose="020F0302020204030204" pitchFamily="34" charset="0"/>
                        </a:rPr>
                        <a:t>PVS1</a:t>
                      </a:r>
                    </a:p>
                  </a:txBody>
                  <a:tcPr marL="91416" marR="91416" marT="45708" marB="45708" anchor="ctr"/>
                </a:tc>
                <a:tc>
                  <a:txBody>
                    <a:bodyPr/>
                    <a:lstStyle/>
                    <a:p>
                      <a:r>
                        <a:rPr lang="en-US" sz="1700" dirty="0">
                          <a:latin typeface="Calibri Light" panose="020F0302020204030204" pitchFamily="34" charset="0"/>
                        </a:rPr>
                        <a:t>Null variant (nonsense, </a:t>
                      </a:r>
                      <a:r>
                        <a:rPr lang="en-US" sz="1700" dirty="0" err="1">
                          <a:latin typeface="Calibri Light" panose="020F0302020204030204" pitchFamily="34" charset="0"/>
                        </a:rPr>
                        <a:t>frameshift</a:t>
                      </a:r>
                      <a:r>
                        <a:rPr lang="en-US" sz="1700" dirty="0">
                          <a:latin typeface="Calibri Light" panose="020F0302020204030204" pitchFamily="34" charset="0"/>
                        </a:rPr>
                        <a:t>, canonical splice sites, initiation codon, single or multi-exon deletion) in a gene where LOF is a known mechanism of disease</a:t>
                      </a:r>
                    </a:p>
                  </a:txBody>
                  <a:tcPr marL="91416" marR="91416" marT="45708" marB="45708"/>
                </a:tc>
                <a:extLst>
                  <a:ext uri="{0D108BD9-81ED-4DB2-BD59-A6C34878D82A}">
                    <a16:rowId xmlns:a16="http://schemas.microsoft.com/office/drawing/2014/main" val="10000"/>
                  </a:ext>
                </a:extLst>
              </a:tr>
            </a:tbl>
          </a:graphicData>
        </a:graphic>
      </p:graphicFrame>
      <p:pic>
        <p:nvPicPr>
          <p:cNvPr id="6" name="Picture 2" descr="Image result for protein truncating varia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0250" y="1372137"/>
            <a:ext cx="6453817" cy="4235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03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02" y="381794"/>
            <a:ext cx="3275746" cy="1923549"/>
          </a:xfrm>
        </p:spPr>
        <p:txBody>
          <a:bodyPr>
            <a:normAutofit/>
          </a:bodyPr>
          <a:lstStyle/>
          <a:p>
            <a:pPr algn="ctr"/>
            <a:r>
              <a:rPr lang="en-US" sz="3999" dirty="0">
                <a:latin typeface="Calibri Light" panose="020F0302020204030204" pitchFamily="34" charset="0"/>
              </a:rPr>
              <a:t>Caveats of LOF</a:t>
            </a:r>
          </a:p>
        </p:txBody>
      </p:sp>
      <p:sp>
        <p:nvSpPr>
          <p:cNvPr id="3" name="Text Placeholder 2"/>
          <p:cNvSpPr>
            <a:spLocks noGrp="1"/>
          </p:cNvSpPr>
          <p:nvPr>
            <p:ph type="body" sz="half" idx="2"/>
          </p:nvPr>
        </p:nvSpPr>
        <p:spPr>
          <a:xfrm>
            <a:off x="457082" y="2667199"/>
            <a:ext cx="3275746" cy="3961368"/>
          </a:xfrm>
        </p:spPr>
        <p:txBody>
          <a:bodyPr/>
          <a:lstStyle/>
          <a:p>
            <a:pPr marL="285664" indent="-285664">
              <a:buFont typeface="Arial" panose="020B0604020202020204" pitchFamily="34" charset="0"/>
              <a:buChar char="•"/>
            </a:pPr>
            <a:r>
              <a:rPr lang="en-US" sz="1899" dirty="0" err="1">
                <a:latin typeface="Calibri Light" panose="020F0302020204030204" pitchFamily="34" charset="0"/>
              </a:rPr>
              <a:t>Tayoun</a:t>
            </a:r>
            <a:r>
              <a:rPr lang="en-US" sz="1899" dirty="0">
                <a:latin typeface="Calibri Light" panose="020F0302020204030204" pitchFamily="34" charset="0"/>
              </a:rPr>
              <a:t> et al. (2018): working group through </a:t>
            </a:r>
            <a:r>
              <a:rPr lang="en-US" sz="1899" dirty="0" err="1">
                <a:latin typeface="Calibri Light" panose="020F0302020204030204" pitchFamily="34" charset="0"/>
              </a:rPr>
              <a:t>ClinGen</a:t>
            </a:r>
            <a:r>
              <a:rPr lang="en-US" sz="1899" dirty="0">
                <a:latin typeface="Calibri Light" panose="020F0302020204030204" pitchFamily="34" charset="0"/>
              </a:rPr>
              <a:t> to further refine how/when PVS1 should be applied</a:t>
            </a:r>
          </a:p>
          <a:p>
            <a:pPr marL="285664" indent="-285664">
              <a:buFont typeface="Arial" panose="020B0604020202020204" pitchFamily="34" charset="0"/>
              <a:buChar char="•"/>
            </a:pPr>
            <a:endParaRPr lang="en-US" sz="1899" dirty="0">
              <a:latin typeface="Calibri Light" panose="020F0302020204030204" pitchFamily="34" charset="0"/>
            </a:endParaRPr>
          </a:p>
          <a:p>
            <a:endParaRPr lang="en-US" sz="1899" dirty="0">
              <a:latin typeface="Calibri Light" panose="020F0302020204030204" pitchFamily="34" charset="0"/>
            </a:endParaRPr>
          </a:p>
          <a:p>
            <a:pPr marL="514196" indent="-514196">
              <a:buFont typeface="+mj-lt"/>
              <a:buAutoNum type="arabicPeriod"/>
            </a:pPr>
            <a:r>
              <a:rPr lang="en-US" sz="1899" b="1" dirty="0">
                <a:latin typeface="Calibri Light" panose="020F0302020204030204" pitchFamily="34" charset="0"/>
              </a:rPr>
              <a:t>Determine if LOF is the mechanism of disease for a gene?</a:t>
            </a:r>
          </a:p>
          <a:p>
            <a:endParaRPr lang="en-US" dirty="0"/>
          </a:p>
        </p:txBody>
      </p:sp>
      <p:pic>
        <p:nvPicPr>
          <p:cNvPr id="5" name="Content Placeholder 8"/>
          <p:cNvPicPr>
            <a:picLocks noChangeAspect="1"/>
          </p:cNvPicPr>
          <p:nvPr/>
        </p:nvPicPr>
        <p:blipFill>
          <a:blip r:embed="rId2"/>
          <a:stretch>
            <a:fillRect/>
          </a:stretch>
        </p:blipFill>
        <p:spPr>
          <a:xfrm>
            <a:off x="6322954" y="610334"/>
            <a:ext cx="4517806" cy="5656151"/>
          </a:xfrm>
          <a:prstGeom prst="rect">
            <a:avLst/>
          </a:prstGeom>
        </p:spPr>
      </p:pic>
    </p:spTree>
    <p:extLst>
      <p:ext uri="{BB962C8B-B14F-4D97-AF65-F5344CB8AC3E}">
        <p14:creationId xmlns:p14="http://schemas.microsoft.com/office/powerpoint/2010/main" val="97971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304720" y="1143595"/>
            <a:ext cx="3656648" cy="5256431"/>
          </a:xfrm>
          <a:prstGeom prst="rect">
            <a:avLst/>
          </a:prstGeom>
        </p:spPr>
        <p:txBody>
          <a:bodyPr vert="horz" lIns="91416" tIns="45708" rIns="91416" bIns="45708" rtlCol="0">
            <a:noAutofit/>
          </a:bodyPr>
          <a:lstStyle>
            <a:lvl1pPr marL="0" indent="0" algn="l" defTabSz="914400" rtl="0" eaLnBrk="1" latinLnBrk="0" hangingPunct="1">
              <a:lnSpc>
                <a:spcPct val="90000"/>
              </a:lnSpc>
              <a:spcBef>
                <a:spcPts val="600"/>
              </a:spcBef>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8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9pPr>
          </a:lstStyle>
          <a:p>
            <a:pPr marL="457063" indent="-457063" defTabSz="914126">
              <a:buFont typeface="+mj-lt"/>
              <a:buAutoNum type="arabicPeriod" startAt="2"/>
            </a:pPr>
            <a:r>
              <a:rPr lang="en-US" sz="1799" b="1" dirty="0">
                <a:solidFill>
                  <a:srgbClr val="000000"/>
                </a:solidFill>
                <a:latin typeface="Calibri Light" panose="020F0302020204030204" pitchFamily="34" charset="0"/>
              </a:rPr>
              <a:t>Determine the level of impact for a suspected LOF variant?</a:t>
            </a:r>
          </a:p>
          <a:p>
            <a:pPr marL="914126" lvl="1" indent="-457063" defTabSz="914126">
              <a:buFont typeface="Arial" panose="020B0604020202020204" pitchFamily="34" charset="0"/>
              <a:buChar char="•"/>
            </a:pPr>
            <a:r>
              <a:rPr lang="en-US" sz="1799" b="1" dirty="0">
                <a:solidFill>
                  <a:srgbClr val="000000"/>
                </a:solidFill>
                <a:latin typeface="Calibri Light" panose="020F0302020204030204" pitchFamily="34" charset="0"/>
              </a:rPr>
              <a:t>Decision tree allows for modification of strength of PVS1 based on specific circumstances</a:t>
            </a:r>
          </a:p>
          <a:p>
            <a:pPr algn="ctr" defTabSz="914126"/>
            <a:endParaRPr lang="en-US" sz="1799" dirty="0">
              <a:solidFill>
                <a:srgbClr val="000000"/>
              </a:solidFill>
              <a:latin typeface="Calibri Light" panose="020F0302020204030204" pitchFamily="34" charset="0"/>
            </a:endParaRPr>
          </a:p>
          <a:p>
            <a:pPr marL="285664" indent="-285664" defTabSz="914126">
              <a:buFont typeface="Arial" pitchFamily="34" charset="0"/>
              <a:buChar char="•"/>
            </a:pPr>
            <a:r>
              <a:rPr lang="en-US" sz="1799" dirty="0">
                <a:solidFill>
                  <a:srgbClr val="000000"/>
                </a:solidFill>
                <a:latin typeface="Calibri Light" panose="020F0302020204030204" pitchFamily="34" charset="0"/>
              </a:rPr>
              <a:t>Do not double count evidence!</a:t>
            </a:r>
          </a:p>
          <a:p>
            <a:pPr marL="742727" lvl="1" indent="-285664" defTabSz="914126">
              <a:buFont typeface="Arial" pitchFamily="34" charset="0"/>
              <a:buChar char="•"/>
            </a:pPr>
            <a:r>
              <a:rPr lang="en-US" sz="1799" dirty="0">
                <a:solidFill>
                  <a:srgbClr val="000000"/>
                </a:solidFill>
                <a:latin typeface="Calibri Light" panose="020F0302020204030204" pitchFamily="34" charset="0"/>
              </a:rPr>
              <a:t>If you are using PVS1 or a variation of it, do not also use PM4, PP3</a:t>
            </a:r>
          </a:p>
          <a:p>
            <a:pPr marL="1199790" lvl="2" indent="-285664" defTabSz="914126">
              <a:buFont typeface="Arial" pitchFamily="34" charset="0"/>
              <a:buChar char="•"/>
            </a:pPr>
            <a:r>
              <a:rPr lang="en-US" sz="1799" dirty="0">
                <a:solidFill>
                  <a:srgbClr val="000000"/>
                </a:solidFill>
                <a:latin typeface="Calibri Light" panose="020F0302020204030204" pitchFamily="34" charset="0"/>
              </a:rPr>
              <a:t>All are looking at impact to protein</a:t>
            </a:r>
          </a:p>
        </p:txBody>
      </p:sp>
      <p:pic>
        <p:nvPicPr>
          <p:cNvPr id="7" name="Content Placeholder 4"/>
          <p:cNvPicPr>
            <a:picLocks noChangeAspect="1"/>
          </p:cNvPicPr>
          <p:nvPr/>
        </p:nvPicPr>
        <p:blipFill>
          <a:blip r:embed="rId3"/>
          <a:stretch>
            <a:fillRect/>
          </a:stretch>
        </p:blipFill>
        <p:spPr>
          <a:xfrm>
            <a:off x="5865812" y="990600"/>
            <a:ext cx="4647760" cy="5596412"/>
          </a:xfrm>
          <a:prstGeom prst="rect">
            <a:avLst/>
          </a:prstGeom>
          <a:solidFill>
            <a:schemeClr val="bg2"/>
          </a:solidFill>
        </p:spPr>
      </p:pic>
    </p:spTree>
    <p:extLst>
      <p:ext uri="{BB962C8B-B14F-4D97-AF65-F5344CB8AC3E}">
        <p14:creationId xmlns:p14="http://schemas.microsoft.com/office/powerpoint/2010/main" val="26408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chor="b">
            <a:normAutofit/>
          </a:bodyPr>
          <a:lstStyle/>
          <a:p>
            <a:r>
              <a:rPr lang="en-US" dirty="0"/>
              <a:t>Lecture Roadmap</a:t>
            </a:r>
          </a:p>
        </p:txBody>
      </p:sp>
      <p:graphicFrame>
        <p:nvGraphicFramePr>
          <p:cNvPr id="15367" name="Content Placeholder 2">
            <a:extLst>
              <a:ext uri="{FF2B5EF4-FFF2-40B4-BE49-F238E27FC236}">
                <a16:creationId xmlns:a16="http://schemas.microsoft.com/office/drawing/2014/main" id="{4FCF3594-3DCC-8578-72D7-BF6A32FAF9C7}"/>
              </a:ext>
            </a:extLst>
          </p:cNvPr>
          <p:cNvGraphicFramePr>
            <a:graphicFrameLocks noGrp="1"/>
          </p:cNvGraphicFramePr>
          <p:nvPr>
            <p:ph idx="1"/>
            <p:extLst>
              <p:ext uri="{D42A27DB-BD31-4B8C-83A1-F6EECF244321}">
                <p14:modId xmlns:p14="http://schemas.microsoft.com/office/powerpoint/2010/main" val="2086526448"/>
              </p:ext>
            </p:extLst>
          </p:nvPr>
        </p:nvGraphicFramePr>
        <p:xfrm>
          <a:off x="741754" y="2005383"/>
          <a:ext cx="10512862" cy="4350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a:xfrm>
            <a:off x="8608357" y="6355588"/>
            <a:ext cx="2742486" cy="365030"/>
          </a:xfrm>
          <a:prstGeom prst="rect">
            <a:avLst/>
          </a:prstGeom>
        </p:spPr>
        <p:txBody>
          <a:bodyPr vert="horz" wrap="square" lIns="91416" tIns="45708" rIns="91416" bIns="45708" rtlCol="0" anchor="ctr">
            <a:normAutofit/>
          </a:bodyPr>
          <a:lstStyle>
            <a:defPPr>
              <a:defRPr lang="en-US"/>
            </a:defPPr>
            <a:lvl1pPr marL="0" algn="r" defTabSz="914126" rtl="0" eaLnBrk="1" latinLnBrk="0" hangingPunct="1">
              <a:defRPr sz="1200" kern="1200">
                <a:solidFill>
                  <a:schemeClr val="tx1">
                    <a:tint val="75000"/>
                  </a:schemeClr>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a:lstStyle>
          <a:p>
            <a:pPr>
              <a:spcAft>
                <a:spcPts val="600"/>
              </a:spcAft>
              <a:defRPr/>
            </a:pPr>
            <a:fld id="{67F2DA60-F665-47D3-A399-D50E69F86EAE}" type="slidenum">
              <a:rPr lang="en-US">
                <a:solidFill>
                  <a:srgbClr val="0077D4">
                    <a:lumMod val="20000"/>
                    <a:lumOff val="80000"/>
                  </a:srgbClr>
                </a:solidFill>
                <a:latin typeface="Tahoma"/>
              </a:rPr>
              <a:pPr>
                <a:spcAft>
                  <a:spcPts val="600"/>
                </a:spcAft>
                <a:defRPr/>
              </a:pPr>
              <a:t>2</a:t>
            </a:fld>
            <a:endParaRPr lang="en-US">
              <a:solidFill>
                <a:srgbClr val="0077D4">
                  <a:lumMod val="20000"/>
                  <a:lumOff val="80000"/>
                </a:srgbClr>
              </a:solidFill>
              <a:latin typeface="Tahoma"/>
            </a:endParaRPr>
          </a:p>
        </p:txBody>
      </p:sp>
    </p:spTree>
    <p:extLst>
      <p:ext uri="{BB962C8B-B14F-4D97-AF65-F5344CB8AC3E}">
        <p14:creationId xmlns:p14="http://schemas.microsoft.com/office/powerpoint/2010/main" val="212226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863" y="457974"/>
            <a:ext cx="3732828" cy="1923549"/>
          </a:xfrm>
        </p:spPr>
        <p:txBody>
          <a:bodyPr>
            <a:normAutofit/>
          </a:bodyPr>
          <a:lstStyle/>
          <a:p>
            <a:pPr algn="ctr"/>
            <a:r>
              <a:rPr lang="en-US" sz="3999" dirty="0">
                <a:latin typeface="Calibri Light" panose="020F0302020204030204" pitchFamily="34" charset="0"/>
              </a:rPr>
              <a:t>Impact to Protein - Splicing</a:t>
            </a:r>
          </a:p>
        </p:txBody>
      </p:sp>
      <p:sp>
        <p:nvSpPr>
          <p:cNvPr id="3" name="Text Placeholder 2"/>
          <p:cNvSpPr>
            <a:spLocks noGrp="1"/>
          </p:cNvSpPr>
          <p:nvPr>
            <p:ph type="body" sz="half" idx="2"/>
          </p:nvPr>
        </p:nvSpPr>
        <p:spPr>
          <a:xfrm>
            <a:off x="457080" y="2667198"/>
            <a:ext cx="3656648" cy="3656648"/>
          </a:xfrm>
        </p:spPr>
        <p:txBody>
          <a:bodyPr>
            <a:normAutofit lnSpcReduction="10000"/>
          </a:bodyPr>
          <a:lstStyle/>
          <a:p>
            <a:pPr algn="ctr"/>
            <a:r>
              <a:rPr lang="en-US" sz="2399" dirty="0">
                <a:latin typeface="Calibri Light" panose="020F0302020204030204" pitchFamily="34" charset="0"/>
              </a:rPr>
              <a:t>Is it a canonical splice variant (+/- 1 or 2)?</a:t>
            </a:r>
          </a:p>
          <a:p>
            <a:pPr marL="285664" indent="-285664">
              <a:buFont typeface="Arial" panose="020B0604020202020204" pitchFamily="34" charset="0"/>
              <a:buChar char="•"/>
            </a:pPr>
            <a:r>
              <a:rPr lang="en-US" sz="1699" b="1" dirty="0">
                <a:solidFill>
                  <a:srgbClr val="E16461"/>
                </a:solidFill>
                <a:latin typeface="Calibri Light" panose="020F0302020204030204" pitchFamily="34" charset="0"/>
              </a:rPr>
              <a:t>PVS1</a:t>
            </a:r>
          </a:p>
          <a:p>
            <a:pPr marL="742727" lvl="1" indent="-285664">
              <a:buFont typeface="Arial" panose="020B0604020202020204" pitchFamily="34" charset="0"/>
              <a:buChar char="•"/>
            </a:pPr>
            <a:r>
              <a:rPr lang="en-US" sz="1699" dirty="0">
                <a:latin typeface="Calibri Light" panose="020F0302020204030204" pitchFamily="34" charset="0"/>
              </a:rPr>
              <a:t>But consider caveats!</a:t>
            </a:r>
          </a:p>
          <a:p>
            <a:pPr algn="ctr"/>
            <a:endParaRPr lang="en-US" sz="2399" dirty="0">
              <a:latin typeface="Calibri Light" panose="020F0302020204030204" pitchFamily="34" charset="0"/>
            </a:endParaRPr>
          </a:p>
          <a:p>
            <a:pPr algn="ctr"/>
            <a:r>
              <a:rPr lang="en-US" sz="2399" dirty="0">
                <a:latin typeface="Calibri Light" panose="020F0302020204030204" pitchFamily="34" charset="0"/>
              </a:rPr>
              <a:t>Is it outside of the canonical splice sites?</a:t>
            </a:r>
          </a:p>
          <a:p>
            <a:pPr marL="285664" indent="-285664">
              <a:buFont typeface="Arial" panose="020B0604020202020204" pitchFamily="34" charset="0"/>
              <a:buChar char="•"/>
            </a:pPr>
            <a:r>
              <a:rPr lang="en-US" sz="1699" dirty="0">
                <a:latin typeface="Calibri Light" panose="020F0302020204030204" pitchFamily="34" charset="0"/>
              </a:rPr>
              <a:t>Look at splice prediction tools</a:t>
            </a:r>
          </a:p>
          <a:p>
            <a:pPr marL="742727" lvl="1" indent="-285664">
              <a:buFont typeface="Arial" panose="020B0604020202020204" pitchFamily="34" charset="0"/>
              <a:buChar char="•"/>
            </a:pPr>
            <a:r>
              <a:rPr lang="en-US" sz="1699" dirty="0">
                <a:latin typeface="Calibri Light" panose="020F0302020204030204" pitchFamily="34" charset="0"/>
              </a:rPr>
              <a:t>Predicted splice impact across multiple tools: </a:t>
            </a:r>
            <a:r>
              <a:rPr lang="en-US" sz="1699" b="1" dirty="0">
                <a:solidFill>
                  <a:srgbClr val="E16461"/>
                </a:solidFill>
                <a:latin typeface="Calibri Light" panose="020F0302020204030204" pitchFamily="34" charset="0"/>
              </a:rPr>
              <a:t>PP3</a:t>
            </a:r>
          </a:p>
          <a:p>
            <a:pPr marL="285664" indent="-285664">
              <a:buFont typeface="Arial" panose="020B0604020202020204" pitchFamily="34" charset="0"/>
              <a:buChar char="•"/>
            </a:pPr>
            <a:r>
              <a:rPr lang="en-US" sz="1699" dirty="0">
                <a:latin typeface="Calibri Light" panose="020F0302020204030204" pitchFamily="34" charset="0"/>
              </a:rPr>
              <a:t>Ideally want transcriptional RNA studies to determine effect</a:t>
            </a:r>
          </a:p>
          <a:p>
            <a:pPr marL="285664" indent="-285664">
              <a:buFont typeface="Arial" panose="020B0604020202020204" pitchFamily="34" charset="0"/>
              <a:buChar char="•"/>
            </a:pPr>
            <a:endParaRPr lang="en-US" sz="1699" dirty="0">
              <a:latin typeface="Calibri Light" panose="020F0302020204030204" pitchFamily="34" charset="0"/>
            </a:endParaRPr>
          </a:p>
        </p:txBody>
      </p:sp>
      <p:pic>
        <p:nvPicPr>
          <p:cNvPr id="5" name="Picture 5"/>
          <p:cNvPicPr>
            <a:picLocks noChangeAspect="1" noChangeArrowheads="1"/>
          </p:cNvPicPr>
          <p:nvPr/>
        </p:nvPicPr>
        <p:blipFill>
          <a:blip r:embed="rId3" cstate="print"/>
          <a:srcRect/>
          <a:stretch>
            <a:fillRect/>
          </a:stretch>
        </p:blipFill>
        <p:spPr bwMode="auto">
          <a:xfrm>
            <a:off x="5180252" y="1219776"/>
            <a:ext cx="6469082" cy="4418449"/>
          </a:xfrm>
          <a:prstGeom prst="rect">
            <a:avLst/>
          </a:prstGeom>
          <a:noFill/>
          <a:ln w="9525">
            <a:noFill/>
            <a:miter lim="800000"/>
            <a:headEnd/>
            <a:tailEnd/>
          </a:ln>
        </p:spPr>
      </p:pic>
    </p:spTree>
    <p:extLst>
      <p:ext uri="{BB962C8B-B14F-4D97-AF65-F5344CB8AC3E}">
        <p14:creationId xmlns:p14="http://schemas.microsoft.com/office/powerpoint/2010/main" val="2037398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40" y="2286299"/>
            <a:ext cx="3732828" cy="2104477"/>
          </a:xfrm>
        </p:spPr>
        <p:txBody>
          <a:bodyPr>
            <a:noAutofit/>
          </a:bodyPr>
          <a:lstStyle/>
          <a:p>
            <a:pPr algn="ctr"/>
            <a:r>
              <a:rPr lang="en-US" sz="3999" dirty="0">
                <a:latin typeface="Calibri Light" panose="020F0302020204030204" pitchFamily="34" charset="0"/>
              </a:rPr>
              <a:t>Impact to Protein – In-Frame Del/Dup</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886522999"/>
              </p:ext>
            </p:extLst>
          </p:nvPr>
        </p:nvGraphicFramePr>
        <p:xfrm>
          <a:off x="5256430" y="2210118"/>
          <a:ext cx="6170593" cy="2971026"/>
        </p:xfrm>
        <a:graphic>
          <a:graphicData uri="http://schemas.openxmlformats.org/drawingml/2006/table">
            <a:tbl>
              <a:tblPr bandRow="1">
                <a:tableStyleId>{5C22544A-7EE6-4342-B048-85BDC9FD1C3A}</a:tableStyleId>
              </a:tblPr>
              <a:tblGrid>
                <a:gridCol w="837981">
                  <a:extLst>
                    <a:ext uri="{9D8B030D-6E8A-4147-A177-3AD203B41FA5}">
                      <a16:colId xmlns:a16="http://schemas.microsoft.com/office/drawing/2014/main" val="20000"/>
                    </a:ext>
                  </a:extLst>
                </a:gridCol>
                <a:gridCol w="5332612">
                  <a:extLst>
                    <a:ext uri="{9D8B030D-6E8A-4147-A177-3AD203B41FA5}">
                      <a16:colId xmlns:a16="http://schemas.microsoft.com/office/drawing/2014/main" val="20001"/>
                    </a:ext>
                  </a:extLst>
                </a:gridCol>
              </a:tblGrid>
              <a:tr h="2253882">
                <a:tc>
                  <a:txBody>
                    <a:bodyPr/>
                    <a:lstStyle/>
                    <a:p>
                      <a:pPr algn="ctr"/>
                      <a:r>
                        <a:rPr lang="en-US" sz="1800" b="1" dirty="0">
                          <a:solidFill>
                            <a:srgbClr val="E16461"/>
                          </a:solidFill>
                          <a:latin typeface="Calibri Light" panose="020F0302020204030204" pitchFamily="34" charset="0"/>
                        </a:rPr>
                        <a:t>PM4</a:t>
                      </a:r>
                    </a:p>
                  </a:txBody>
                  <a:tcPr marL="91416" marR="91416" marT="45708" marB="45708" anchor="ctr"/>
                </a:tc>
                <a:tc>
                  <a:txBody>
                    <a:bodyPr/>
                    <a:lstStyle/>
                    <a:p>
                      <a:r>
                        <a:rPr lang="en-US" sz="1800" dirty="0">
                          <a:latin typeface="Calibri Light" panose="020F0302020204030204" pitchFamily="34" charset="0"/>
                        </a:rPr>
                        <a:t>Protein length changes as a result of in-frame deletions/insertions in a non-repeat region OR as a result of a stop-loss variant</a:t>
                      </a:r>
                    </a:p>
                    <a:p>
                      <a:pPr marL="285750" indent="-285750">
                        <a:buFont typeface="Arial" panose="020B0604020202020204" pitchFamily="34" charset="0"/>
                        <a:buChar char="•"/>
                      </a:pPr>
                      <a:r>
                        <a:rPr lang="en-US" sz="1800" dirty="0">
                          <a:latin typeface="Calibri Light" panose="020F0302020204030204" pitchFamily="34" charset="0"/>
                        </a:rPr>
                        <a:t>The larger the del/dup and the more conserved the amino acids are, the higher the evidence to support pathogenicity</a:t>
                      </a:r>
                    </a:p>
                    <a:p>
                      <a:pPr marL="285750" indent="-285750">
                        <a:buFont typeface="Arial" panose="020B0604020202020204" pitchFamily="34" charset="0"/>
                        <a:buChar char="•"/>
                      </a:pPr>
                      <a:r>
                        <a:rPr lang="en-US" sz="1800" dirty="0">
                          <a:latin typeface="Calibri Light" panose="020F0302020204030204" pitchFamily="34" charset="0"/>
                        </a:rPr>
                        <a:t>Stop-loss variants: may lead to an elongated protein</a:t>
                      </a:r>
                    </a:p>
                  </a:txBody>
                  <a:tcPr marL="91416" marR="91416" marT="45708" marB="45708"/>
                </a:tc>
                <a:extLst>
                  <a:ext uri="{0D108BD9-81ED-4DB2-BD59-A6C34878D82A}">
                    <a16:rowId xmlns:a16="http://schemas.microsoft.com/office/drawing/2014/main" val="10000"/>
                  </a:ext>
                </a:extLst>
              </a:tr>
              <a:tr h="717144">
                <a:tc>
                  <a:txBody>
                    <a:bodyPr/>
                    <a:lstStyle/>
                    <a:p>
                      <a:pPr algn="ctr"/>
                      <a:r>
                        <a:rPr lang="en-US" sz="1800" b="1" dirty="0">
                          <a:solidFill>
                            <a:srgbClr val="00B050"/>
                          </a:solidFill>
                          <a:latin typeface="Calibri Light" panose="020F0302020204030204" pitchFamily="34" charset="0"/>
                        </a:rPr>
                        <a:t>BP3</a:t>
                      </a:r>
                    </a:p>
                  </a:txBody>
                  <a:tcPr marL="91416" marR="91416" marT="45708" marB="45708" anchor="ctr"/>
                </a:tc>
                <a:tc>
                  <a:txBody>
                    <a:bodyPr/>
                    <a:lstStyle/>
                    <a:p>
                      <a:r>
                        <a:rPr lang="en-US" sz="1800" dirty="0">
                          <a:latin typeface="Calibri Light" panose="020F0302020204030204" pitchFamily="34" charset="0"/>
                        </a:rPr>
                        <a:t>In-frame</a:t>
                      </a:r>
                      <a:r>
                        <a:rPr lang="en-US" sz="1800" baseline="0" dirty="0">
                          <a:latin typeface="Calibri Light" panose="020F0302020204030204" pitchFamily="34" charset="0"/>
                        </a:rPr>
                        <a:t> </a:t>
                      </a:r>
                      <a:r>
                        <a:rPr lang="en-US" sz="1800" dirty="0">
                          <a:latin typeface="Calibri Light" panose="020F0302020204030204" pitchFamily="34" charset="0"/>
                        </a:rPr>
                        <a:t>deletions/insertions in a repetitive region without a known function</a:t>
                      </a:r>
                    </a:p>
                  </a:txBody>
                  <a:tcPr marL="91416" marR="91416" marT="45708" marB="45708"/>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71957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40" y="593916"/>
            <a:ext cx="3885188" cy="1923549"/>
          </a:xfrm>
        </p:spPr>
        <p:txBody>
          <a:bodyPr>
            <a:normAutofit/>
          </a:bodyPr>
          <a:lstStyle/>
          <a:p>
            <a:pPr algn="ctr"/>
            <a:r>
              <a:rPr lang="en-US" sz="3999" dirty="0">
                <a:latin typeface="Calibri Light" panose="020F0302020204030204" pitchFamily="34" charset="0"/>
              </a:rPr>
              <a:t>Impact to Protein - Synonymous</a:t>
            </a:r>
          </a:p>
        </p:txBody>
      </p:sp>
      <p:sp>
        <p:nvSpPr>
          <p:cNvPr id="3" name="Text Placeholder 2"/>
          <p:cNvSpPr>
            <a:spLocks noGrp="1"/>
          </p:cNvSpPr>
          <p:nvPr>
            <p:ph type="body" sz="half" idx="2"/>
          </p:nvPr>
        </p:nvSpPr>
        <p:spPr>
          <a:xfrm>
            <a:off x="228540" y="2819559"/>
            <a:ext cx="3885188" cy="1371243"/>
          </a:xfrm>
        </p:spPr>
        <p:txBody>
          <a:bodyPr/>
          <a:lstStyle/>
          <a:p>
            <a:pPr marL="285664" indent="-285664">
              <a:buFont typeface="Arial" panose="020B0604020202020204" pitchFamily="34" charset="0"/>
              <a:buChar char="•"/>
            </a:pPr>
            <a:r>
              <a:rPr lang="en-US" sz="1699" dirty="0">
                <a:latin typeface="Calibri Light" panose="020F0302020204030204" pitchFamily="34" charset="0"/>
              </a:rPr>
              <a:t>Oftentimes benign, as they do not impact the amino acid sequence</a:t>
            </a:r>
          </a:p>
          <a:p>
            <a:pPr marL="285664" indent="-285664">
              <a:buFont typeface="Arial" panose="020B0604020202020204" pitchFamily="34" charset="0"/>
              <a:buChar char="•"/>
            </a:pPr>
            <a:r>
              <a:rPr lang="en-US" sz="1699" dirty="0">
                <a:latin typeface="Calibri Light" panose="020F0302020204030204" pitchFamily="34" charset="0"/>
              </a:rPr>
              <a:t>However, must consider conservation and predicted splice impact</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68416229"/>
              </p:ext>
            </p:extLst>
          </p:nvPr>
        </p:nvGraphicFramePr>
        <p:xfrm>
          <a:off x="380900" y="4294922"/>
          <a:ext cx="3732827" cy="1904976"/>
        </p:xfrm>
        <a:graphic>
          <a:graphicData uri="http://schemas.openxmlformats.org/drawingml/2006/table">
            <a:tbl>
              <a:tblPr bandRow="1">
                <a:tableStyleId>{5C22544A-7EE6-4342-B048-85BDC9FD1C3A}</a:tableStyleId>
              </a:tblPr>
              <a:tblGrid>
                <a:gridCol w="873640">
                  <a:extLst>
                    <a:ext uri="{9D8B030D-6E8A-4147-A177-3AD203B41FA5}">
                      <a16:colId xmlns:a16="http://schemas.microsoft.com/office/drawing/2014/main" val="20000"/>
                    </a:ext>
                  </a:extLst>
                </a:gridCol>
                <a:gridCol w="2859187">
                  <a:extLst>
                    <a:ext uri="{9D8B030D-6E8A-4147-A177-3AD203B41FA5}">
                      <a16:colId xmlns:a16="http://schemas.microsoft.com/office/drawing/2014/main" val="20001"/>
                    </a:ext>
                  </a:extLst>
                </a:gridCol>
              </a:tblGrid>
              <a:tr h="1904504">
                <a:tc>
                  <a:txBody>
                    <a:bodyPr/>
                    <a:lstStyle/>
                    <a:p>
                      <a:pPr algn="ctr"/>
                      <a:r>
                        <a:rPr lang="en-US" sz="1800" b="1" dirty="0">
                          <a:solidFill>
                            <a:srgbClr val="00B050"/>
                          </a:solidFill>
                          <a:latin typeface="Calibri Light" panose="020F0302020204030204" pitchFamily="34" charset="0"/>
                          <a:cs typeface="Calibri Light" panose="020F0302020204030204" pitchFamily="34" charset="0"/>
                        </a:rPr>
                        <a:t>BP7</a:t>
                      </a:r>
                    </a:p>
                  </a:txBody>
                  <a:tcPr marL="91416" marR="91416" marT="45708" marB="45708" anchor="ctr"/>
                </a:tc>
                <a:tc>
                  <a:txBody>
                    <a:bodyPr/>
                    <a:lstStyle/>
                    <a:p>
                      <a:r>
                        <a:rPr lang="en-US" sz="1700" dirty="0">
                          <a:latin typeface="Calibri Light" panose="020F0302020204030204" pitchFamily="34" charset="0"/>
                        </a:rPr>
                        <a:t>A synonymous (silent) variant for which splicing prediction algorithms predict no impact to the splice consensus nor the creation of a new splice site AND the nucleotide is not highly conserved</a:t>
                      </a:r>
                    </a:p>
                  </a:txBody>
                  <a:tcPr marL="91416" marR="91416" marT="45708" marB="45708"/>
                </a:tc>
                <a:extLst>
                  <a:ext uri="{0D108BD9-81ED-4DB2-BD59-A6C34878D82A}">
                    <a16:rowId xmlns:a16="http://schemas.microsoft.com/office/drawing/2014/main" val="10000"/>
                  </a:ext>
                </a:extLst>
              </a:tr>
            </a:tbl>
          </a:graphicData>
        </a:graphic>
      </p:graphicFrame>
      <p:pic>
        <p:nvPicPr>
          <p:cNvPr id="6" name="Picture 3"/>
          <p:cNvPicPr>
            <a:picLocks noChangeAspect="1"/>
          </p:cNvPicPr>
          <p:nvPr/>
        </p:nvPicPr>
        <p:blipFill>
          <a:blip r:embed="rId3">
            <a:extLst>
              <a:ext uri="{28A0092B-C50C-407E-A947-70E740481C1C}">
                <a14:useLocalDpi xmlns:a14="http://schemas.microsoft.com/office/drawing/2010/main" val="0"/>
              </a:ext>
            </a:extLst>
          </a:blip>
          <a:srcRect b="52272"/>
          <a:stretch>
            <a:fillRect/>
          </a:stretch>
        </p:blipFill>
        <p:spPr bwMode="auto">
          <a:xfrm>
            <a:off x="5256430" y="2587975"/>
            <a:ext cx="6246773" cy="1834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896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533" y="1067415"/>
            <a:ext cx="3275746" cy="1923549"/>
          </a:xfrm>
        </p:spPr>
        <p:txBody>
          <a:bodyPr>
            <a:normAutofit/>
          </a:bodyPr>
          <a:lstStyle/>
          <a:p>
            <a:r>
              <a:rPr lang="en-US" sz="3999" dirty="0" err="1">
                <a:latin typeface="Calibri Light" panose="020F0302020204030204" pitchFamily="34" charset="0"/>
              </a:rPr>
              <a:t>Proband</a:t>
            </a:r>
            <a:r>
              <a:rPr lang="en-US" sz="3999" dirty="0">
                <a:latin typeface="Calibri Light" panose="020F0302020204030204" pitchFamily="34" charset="0"/>
              </a:rPr>
              <a:t> Data</a:t>
            </a:r>
          </a:p>
        </p:txBody>
      </p:sp>
      <p:sp>
        <p:nvSpPr>
          <p:cNvPr id="3" name="Text Placeholder 2"/>
          <p:cNvSpPr>
            <a:spLocks noGrp="1"/>
          </p:cNvSpPr>
          <p:nvPr>
            <p:ph type="body" sz="half" idx="2"/>
          </p:nvPr>
        </p:nvSpPr>
        <p:spPr>
          <a:xfrm>
            <a:off x="457081" y="3276640"/>
            <a:ext cx="3656648" cy="2742486"/>
          </a:xfrm>
        </p:spPr>
        <p:txBody>
          <a:bodyPr>
            <a:normAutofit/>
          </a:bodyPr>
          <a:lstStyle/>
          <a:p>
            <a:pPr algn="ctr"/>
            <a:r>
              <a:rPr lang="en-US" sz="2399" dirty="0">
                <a:latin typeface="Calibri Light" panose="020F0302020204030204" pitchFamily="34" charset="0"/>
              </a:rPr>
              <a:t>Has the variant been seen in affected </a:t>
            </a:r>
            <a:r>
              <a:rPr lang="en-US" sz="2399" dirty="0" err="1">
                <a:latin typeface="Calibri Light" panose="020F0302020204030204" pitchFamily="34" charset="0"/>
              </a:rPr>
              <a:t>probands</a:t>
            </a:r>
            <a:r>
              <a:rPr lang="en-US" sz="2399" dirty="0">
                <a:latin typeface="Calibri Light" panose="020F0302020204030204" pitchFamily="34" charset="0"/>
              </a:rPr>
              <a:t>?</a:t>
            </a:r>
          </a:p>
          <a:p>
            <a:pPr algn="ctr"/>
            <a:endParaRPr lang="en-US" sz="2399" dirty="0">
              <a:latin typeface="Calibri Light" panose="020F0302020204030204" pitchFamily="34" charset="0"/>
            </a:endParaRPr>
          </a:p>
          <a:p>
            <a:pPr marL="342797" indent="-342797" algn="ctr">
              <a:buFont typeface="Arial" panose="020B0604020202020204" pitchFamily="34" charset="0"/>
              <a:buChar char="•"/>
            </a:pPr>
            <a:r>
              <a:rPr lang="en-US" sz="1799" dirty="0">
                <a:latin typeface="Calibri Light" panose="020F0302020204030204" pitchFamily="34" charset="0"/>
              </a:rPr>
              <a:t>Internally or in the literature</a:t>
            </a:r>
          </a:p>
          <a:p>
            <a:pPr marL="342797" indent="-342797" algn="ctr">
              <a:buFont typeface="Arial" panose="020B0604020202020204" pitchFamily="34" charset="0"/>
              <a:buChar char="•"/>
            </a:pPr>
            <a:r>
              <a:rPr lang="en-US" sz="1799" dirty="0">
                <a:latin typeface="Calibri Light" panose="020F0302020204030204" pitchFamily="34" charset="0"/>
              </a:rPr>
              <a:t>Variant databases: HGMD, LOVD, Google, PubMed, gene/disease specific databases (e.g. Rett, ARVC, DMD, TSC)</a:t>
            </a:r>
          </a:p>
        </p:txBody>
      </p:sp>
      <p:pic>
        <p:nvPicPr>
          <p:cNvPr id="5" name="Picture 4"/>
          <p:cNvPicPr>
            <a:picLocks noChangeAspect="1"/>
          </p:cNvPicPr>
          <p:nvPr/>
        </p:nvPicPr>
        <p:blipFill>
          <a:blip r:embed="rId3"/>
          <a:stretch>
            <a:fillRect/>
          </a:stretch>
        </p:blipFill>
        <p:spPr>
          <a:xfrm>
            <a:off x="6094412" y="686516"/>
            <a:ext cx="4671553" cy="5472949"/>
          </a:xfrm>
          <a:prstGeom prst="rect">
            <a:avLst/>
          </a:prstGeom>
        </p:spPr>
      </p:pic>
    </p:spTree>
    <p:extLst>
      <p:ext uri="{BB962C8B-B14F-4D97-AF65-F5344CB8AC3E}">
        <p14:creationId xmlns:p14="http://schemas.microsoft.com/office/powerpoint/2010/main" val="413560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99" dirty="0" err="1">
                <a:latin typeface="Calibri Light" panose="020F0302020204030204" pitchFamily="34" charset="0"/>
              </a:rPr>
              <a:t>Proband</a:t>
            </a:r>
            <a:r>
              <a:rPr lang="en-US" sz="3799" dirty="0">
                <a:latin typeface="Calibri Light" panose="020F0302020204030204" pitchFamily="34" charset="0"/>
              </a:rPr>
              <a:t> Data</a:t>
            </a:r>
          </a:p>
        </p:txBody>
      </p:sp>
      <p:sp>
        <p:nvSpPr>
          <p:cNvPr id="3" name="Text Placeholder 2"/>
          <p:cNvSpPr>
            <a:spLocks noGrp="1"/>
          </p:cNvSpPr>
          <p:nvPr>
            <p:ph type="body" idx="1"/>
          </p:nvPr>
        </p:nvSpPr>
        <p:spPr/>
        <p:txBody>
          <a:bodyPr>
            <a:normAutofit/>
          </a:bodyPr>
          <a:lstStyle/>
          <a:p>
            <a:pPr algn="ctr"/>
            <a:r>
              <a:rPr lang="en-US" sz="2599" dirty="0">
                <a:latin typeface="Calibri Light" panose="020F0302020204030204" pitchFamily="34" charset="0"/>
              </a:rPr>
              <a:t>Criteria</a:t>
            </a:r>
          </a:p>
        </p:txBody>
      </p:sp>
      <p:graphicFrame>
        <p:nvGraphicFramePr>
          <p:cNvPr id="7" name="Content Placeholder 6"/>
          <p:cNvGraphicFramePr>
            <a:graphicFrameLocks noGrp="1"/>
          </p:cNvGraphicFramePr>
          <p:nvPr>
            <p:ph sz="half" idx="2"/>
          </p:nvPr>
        </p:nvGraphicFramePr>
        <p:xfrm>
          <a:off x="1142703" y="2667198"/>
          <a:ext cx="5024718" cy="2285976"/>
        </p:xfrm>
        <a:graphic>
          <a:graphicData uri="http://schemas.openxmlformats.org/drawingml/2006/table">
            <a:tbl>
              <a:tblPr bandRow="1">
                <a:tableStyleId>{5C22544A-7EE6-4342-B048-85BDC9FD1C3A}</a:tableStyleId>
              </a:tblPr>
              <a:tblGrid>
                <a:gridCol w="741858">
                  <a:extLst>
                    <a:ext uri="{9D8B030D-6E8A-4147-A177-3AD203B41FA5}">
                      <a16:colId xmlns:a16="http://schemas.microsoft.com/office/drawing/2014/main" val="20000"/>
                    </a:ext>
                  </a:extLst>
                </a:gridCol>
                <a:gridCol w="4282860">
                  <a:extLst>
                    <a:ext uri="{9D8B030D-6E8A-4147-A177-3AD203B41FA5}">
                      <a16:colId xmlns:a16="http://schemas.microsoft.com/office/drawing/2014/main" val="20001"/>
                    </a:ext>
                  </a:extLst>
                </a:gridCol>
              </a:tblGrid>
              <a:tr h="2284389">
                <a:tc>
                  <a:txBody>
                    <a:bodyPr/>
                    <a:lstStyle/>
                    <a:p>
                      <a:pPr algn="ctr"/>
                      <a:r>
                        <a:rPr lang="en-US" sz="1800" b="1" dirty="0">
                          <a:solidFill>
                            <a:srgbClr val="E16461"/>
                          </a:solidFill>
                          <a:latin typeface="Calibri Light" panose="020F0302020204030204" pitchFamily="34" charset="0"/>
                        </a:rPr>
                        <a:t>PS4</a:t>
                      </a:r>
                    </a:p>
                  </a:txBody>
                  <a:tcPr marL="91416" marR="91416" marT="45708" marB="45708" anchor="ctr"/>
                </a:tc>
                <a:tc>
                  <a:txBody>
                    <a:bodyPr/>
                    <a:lstStyle/>
                    <a:p>
                      <a:r>
                        <a:rPr lang="en-US" sz="1800" dirty="0">
                          <a:latin typeface="Calibri Light" panose="020F0302020204030204" pitchFamily="34" charset="0"/>
                        </a:rPr>
                        <a:t>The prevalence of the variant in affected  individuals is significantly increased compared with the prevalence in controls</a:t>
                      </a:r>
                    </a:p>
                    <a:p>
                      <a:pPr marL="285750" indent="-285750">
                        <a:buFont typeface="Arial" panose="020B0604020202020204" pitchFamily="34" charset="0"/>
                        <a:buChar char="•"/>
                      </a:pPr>
                      <a:r>
                        <a:rPr lang="en-US" sz="1800" dirty="0">
                          <a:latin typeface="Calibri Light" panose="020F0302020204030204" pitchFamily="34" charset="0"/>
                        </a:rPr>
                        <a:t>Relative risk or </a:t>
                      </a:r>
                      <a:r>
                        <a:rPr lang="en-US" sz="1800" dirty="0" err="1">
                          <a:latin typeface="Calibri Light" panose="020F0302020204030204" pitchFamily="34" charset="0"/>
                        </a:rPr>
                        <a:t>OR</a:t>
                      </a:r>
                      <a:r>
                        <a:rPr lang="en-US" sz="1800" dirty="0">
                          <a:latin typeface="Calibri Light" panose="020F0302020204030204" pitchFamily="34" charset="0"/>
                        </a:rPr>
                        <a:t> is &gt;5.0 and confidence interval does not include 1.0</a:t>
                      </a:r>
                    </a:p>
                    <a:p>
                      <a:pPr marL="285750" indent="-285750">
                        <a:buFont typeface="Arial" panose="020B0604020202020204" pitchFamily="34" charset="0"/>
                        <a:buChar char="•"/>
                      </a:pPr>
                      <a:r>
                        <a:rPr lang="en-US" sz="1800" dirty="0">
                          <a:latin typeface="Calibri Light" panose="020F0302020204030204" pitchFamily="34" charset="0"/>
                        </a:rPr>
                        <a:t>For very rare variants: prior observation of the variant in multiple unrelated patients with the same phenotype</a:t>
                      </a:r>
                    </a:p>
                  </a:txBody>
                  <a:tcPr marL="91416" marR="91416" marT="45708" marB="45708"/>
                </a:tc>
                <a:extLst>
                  <a:ext uri="{0D108BD9-81ED-4DB2-BD59-A6C34878D82A}">
                    <a16:rowId xmlns:a16="http://schemas.microsoft.com/office/drawing/2014/main" val="10000"/>
                  </a:ext>
                </a:extLst>
              </a:tr>
            </a:tbl>
          </a:graphicData>
        </a:graphic>
      </p:graphicFrame>
      <p:sp>
        <p:nvSpPr>
          <p:cNvPr id="5" name="Text Placeholder 4"/>
          <p:cNvSpPr>
            <a:spLocks noGrp="1"/>
          </p:cNvSpPr>
          <p:nvPr>
            <p:ph type="body" sz="quarter" idx="3"/>
          </p:nvPr>
        </p:nvSpPr>
        <p:spPr/>
        <p:txBody>
          <a:bodyPr/>
          <a:lstStyle/>
          <a:p>
            <a:pPr algn="ctr"/>
            <a:r>
              <a:rPr lang="en-US" sz="2599" dirty="0">
                <a:latin typeface="Calibri Light" panose="020F0302020204030204" pitchFamily="34" charset="0"/>
              </a:rPr>
              <a:t>Considerations</a:t>
            </a:r>
          </a:p>
        </p:txBody>
      </p:sp>
      <p:sp>
        <p:nvSpPr>
          <p:cNvPr id="6" name="Content Placeholder 5"/>
          <p:cNvSpPr>
            <a:spLocks noGrp="1"/>
          </p:cNvSpPr>
          <p:nvPr>
            <p:ph sz="quarter" idx="4"/>
          </p:nvPr>
        </p:nvSpPr>
        <p:spPr/>
        <p:txBody>
          <a:bodyPr/>
          <a:lstStyle/>
          <a:p>
            <a:r>
              <a:rPr lang="en-US" sz="2199" dirty="0">
                <a:latin typeface="Calibri Light" panose="020F0302020204030204" pitchFamily="34" charset="0"/>
              </a:rPr>
              <a:t>AKA “Proband counting”</a:t>
            </a:r>
          </a:p>
          <a:p>
            <a:r>
              <a:rPr lang="en-US" sz="2199" dirty="0">
                <a:latin typeface="Calibri Light" panose="020F0302020204030204" pitchFamily="34" charset="0"/>
              </a:rPr>
              <a:t>What is the…</a:t>
            </a:r>
          </a:p>
          <a:p>
            <a:pPr lvl="1"/>
            <a:r>
              <a:rPr lang="en-US" sz="2199" dirty="0">
                <a:latin typeface="Calibri Light" panose="020F0302020204030204" pitchFamily="34" charset="0"/>
              </a:rPr>
              <a:t>Clarity of </a:t>
            </a:r>
            <a:r>
              <a:rPr lang="en-US" sz="2199" dirty="0" err="1">
                <a:latin typeface="Calibri Light" panose="020F0302020204030204" pitchFamily="34" charset="0"/>
              </a:rPr>
              <a:t>pt</a:t>
            </a:r>
            <a:r>
              <a:rPr lang="en-US" sz="2199" dirty="0">
                <a:latin typeface="Calibri Light" panose="020F0302020204030204" pitchFamily="34" charset="0"/>
              </a:rPr>
              <a:t> phenotype</a:t>
            </a:r>
          </a:p>
          <a:p>
            <a:pPr lvl="1"/>
            <a:r>
              <a:rPr lang="en-US" sz="2199" dirty="0">
                <a:latin typeface="Calibri Light" panose="020F0302020204030204" pitchFamily="34" charset="0"/>
              </a:rPr>
              <a:t>Scope of </a:t>
            </a:r>
            <a:r>
              <a:rPr lang="en-US" sz="2199" dirty="0" err="1">
                <a:latin typeface="Calibri Light" panose="020F0302020204030204" pitchFamily="34" charset="0"/>
              </a:rPr>
              <a:t>proband</a:t>
            </a:r>
            <a:r>
              <a:rPr lang="en-US" sz="2199" dirty="0">
                <a:latin typeface="Calibri Light" panose="020F0302020204030204" pitchFamily="34" charset="0"/>
              </a:rPr>
              <a:t> testing (i.e. single gene vs. </a:t>
            </a:r>
            <a:r>
              <a:rPr lang="en-US" sz="2199" dirty="0" err="1">
                <a:latin typeface="Calibri Light" panose="020F0302020204030204" pitchFamily="34" charset="0"/>
              </a:rPr>
              <a:t>exome</a:t>
            </a:r>
            <a:r>
              <a:rPr lang="en-US" sz="2199" dirty="0">
                <a:latin typeface="Calibri Light" panose="020F0302020204030204" pitchFamily="34" charset="0"/>
              </a:rPr>
              <a:t>)</a:t>
            </a:r>
          </a:p>
          <a:p>
            <a:pPr lvl="1"/>
            <a:r>
              <a:rPr lang="en-US" sz="2199" dirty="0">
                <a:latin typeface="Calibri Light" panose="020F0302020204030204" pitchFamily="34" charset="0"/>
              </a:rPr>
              <a:t>Prevalence of the condition of interest (i.e. rare vs. common)</a:t>
            </a:r>
          </a:p>
          <a:p>
            <a:r>
              <a:rPr lang="en-US" sz="2199" dirty="0">
                <a:latin typeface="Calibri Light" panose="020F0302020204030204" pitchFamily="34" charset="0"/>
              </a:rPr>
              <a:t>Watch for possible overlap in patients!</a:t>
            </a:r>
          </a:p>
          <a:p>
            <a:r>
              <a:rPr lang="en-US" sz="2199" dirty="0">
                <a:latin typeface="Calibri Light" panose="020F0302020204030204" pitchFamily="34" charset="0"/>
              </a:rPr>
              <a:t>Modify strength based on counts</a:t>
            </a:r>
          </a:p>
          <a:p>
            <a:endParaRPr lang="en-US" dirty="0">
              <a:latin typeface="Calibri Light" panose="020F0302020204030204" pitchFamily="34" charset="0"/>
            </a:endParaRPr>
          </a:p>
        </p:txBody>
      </p:sp>
    </p:spTree>
    <p:extLst>
      <p:ext uri="{BB962C8B-B14F-4D97-AF65-F5344CB8AC3E}">
        <p14:creationId xmlns:p14="http://schemas.microsoft.com/office/powerpoint/2010/main" val="203072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2" y="2210117"/>
            <a:ext cx="3275746" cy="1923549"/>
          </a:xfrm>
        </p:spPr>
        <p:txBody>
          <a:bodyPr>
            <a:normAutofit/>
          </a:bodyPr>
          <a:lstStyle/>
          <a:p>
            <a:r>
              <a:rPr lang="en-US" sz="3999" dirty="0">
                <a:latin typeface="Calibri Light" panose="020F0302020204030204" pitchFamily="34" charset="0"/>
              </a:rPr>
              <a:t>Calculation of Odds Ratios</a:t>
            </a:r>
          </a:p>
        </p:txBody>
      </p:sp>
      <p:sp>
        <p:nvSpPr>
          <p:cNvPr id="4" name="Content Placeholder 3"/>
          <p:cNvSpPr>
            <a:spLocks noGrp="1"/>
          </p:cNvSpPr>
          <p:nvPr>
            <p:ph idx="1"/>
          </p:nvPr>
        </p:nvSpPr>
        <p:spPr>
          <a:xfrm>
            <a:off x="5180251" y="838875"/>
            <a:ext cx="6170594" cy="5561151"/>
          </a:xfrm>
        </p:spPr>
        <p:txBody>
          <a:bodyPr>
            <a:normAutofit fontScale="92500" lnSpcReduction="10000"/>
          </a:bodyPr>
          <a:lstStyle/>
          <a:p>
            <a:r>
              <a:rPr lang="en-US" dirty="0">
                <a:latin typeface="Calibri Light" panose="020F0302020204030204" pitchFamily="34" charset="0"/>
              </a:rPr>
              <a:t>OR = 1.0</a:t>
            </a:r>
          </a:p>
          <a:p>
            <a:pPr lvl="1"/>
            <a:r>
              <a:rPr lang="en-US" dirty="0">
                <a:latin typeface="Calibri Light" panose="020F0302020204030204" pitchFamily="34" charset="0"/>
              </a:rPr>
              <a:t>Having the variant does not affect the odds of having the disease</a:t>
            </a:r>
          </a:p>
          <a:p>
            <a:r>
              <a:rPr lang="en-US" dirty="0">
                <a:latin typeface="Calibri Light" panose="020F0302020204030204" pitchFamily="34" charset="0"/>
              </a:rPr>
              <a:t>OR &gt; 1.0</a:t>
            </a:r>
          </a:p>
          <a:p>
            <a:pPr lvl="1"/>
            <a:r>
              <a:rPr lang="en-US" dirty="0">
                <a:latin typeface="Calibri Light" panose="020F0302020204030204" pitchFamily="34" charset="0"/>
              </a:rPr>
              <a:t>There is some association between the variant and the risk of having the disease</a:t>
            </a:r>
          </a:p>
          <a:p>
            <a:pPr lvl="1"/>
            <a:r>
              <a:rPr lang="en-US" dirty="0">
                <a:latin typeface="Calibri Light" panose="020F0302020204030204" pitchFamily="34" charset="0"/>
              </a:rPr>
              <a:t>OR &gt; 3</a:t>
            </a:r>
          </a:p>
          <a:p>
            <a:pPr lvl="2"/>
            <a:r>
              <a:rPr lang="en-US" dirty="0">
                <a:latin typeface="Calibri Light" panose="020F0302020204030204" pitchFamily="34" charset="0"/>
              </a:rPr>
              <a:t>The variant has a modest Mendelian effect on the risk of having the disease</a:t>
            </a:r>
          </a:p>
          <a:p>
            <a:pPr lvl="2"/>
            <a:r>
              <a:rPr lang="en-US" dirty="0">
                <a:latin typeface="Calibri Light" panose="020F0302020204030204" pitchFamily="34" charset="0"/>
              </a:rPr>
              <a:t>Highly penetrant variants will have very high ORs</a:t>
            </a:r>
          </a:p>
          <a:p>
            <a:r>
              <a:rPr lang="en-US" dirty="0">
                <a:latin typeface="Calibri Light" panose="020F0302020204030204" pitchFamily="34" charset="0"/>
              </a:rPr>
              <a:t>However, if Confidence Interval (CI) includes 1.0, there is little confidence in the assertion of association</a:t>
            </a:r>
          </a:p>
          <a:p>
            <a:r>
              <a:rPr lang="en-US" b="1" dirty="0">
                <a:latin typeface="Calibri Light" panose="020F0302020204030204" pitchFamily="34" charset="0"/>
              </a:rPr>
              <a:t>Use cautiously for very rare variants!</a:t>
            </a:r>
          </a:p>
          <a:p>
            <a:endParaRPr lang="en-US" dirty="0">
              <a:latin typeface="Calibri Light" panose="020F0302020204030204" pitchFamily="34" charset="0"/>
            </a:endParaRPr>
          </a:p>
          <a:p>
            <a:pPr marL="0" indent="0">
              <a:buNone/>
            </a:pPr>
            <a:r>
              <a:rPr lang="en-US" dirty="0">
                <a:latin typeface="Calibri Light" panose="020F0302020204030204" pitchFamily="34" charset="0"/>
                <a:hlinkClick r:id="rId2"/>
              </a:rPr>
              <a:t>https://www.easycalculation.com/statistics/odds-ratio.php</a:t>
            </a:r>
            <a:endParaRPr lang="en-US" dirty="0">
              <a:latin typeface="Calibri Light" panose="020F0302020204030204" pitchFamily="34" charset="0"/>
            </a:endParaRPr>
          </a:p>
          <a:p>
            <a:pPr marL="0" indent="0">
              <a:buNone/>
            </a:pPr>
            <a:r>
              <a:rPr lang="en-US" dirty="0">
                <a:latin typeface="Calibri Light" panose="020F0302020204030204" pitchFamily="34" charset="0"/>
                <a:hlinkClick r:id="rId3"/>
              </a:rPr>
              <a:t>http://www.hutchon.net/ConfidOR.htm</a:t>
            </a:r>
            <a:endParaRPr lang="en-US" dirty="0">
              <a:latin typeface="Calibri Light" panose="020F0302020204030204" pitchFamily="34" charset="0"/>
            </a:endParaRPr>
          </a:p>
          <a:p>
            <a:endParaRPr lang="en-US" dirty="0">
              <a:latin typeface="Calibri Light" panose="020F0302020204030204" pitchFamily="34" charset="0"/>
            </a:endParaRPr>
          </a:p>
          <a:p>
            <a:endParaRPr lang="en-US" dirty="0"/>
          </a:p>
        </p:txBody>
      </p:sp>
    </p:spTree>
    <p:extLst>
      <p:ext uri="{BB962C8B-B14F-4D97-AF65-F5344CB8AC3E}">
        <p14:creationId xmlns:p14="http://schemas.microsoft.com/office/powerpoint/2010/main" val="120869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262" y="181821"/>
            <a:ext cx="3275746" cy="1923549"/>
          </a:xfrm>
        </p:spPr>
        <p:txBody>
          <a:bodyPr>
            <a:normAutofit/>
          </a:bodyPr>
          <a:lstStyle/>
          <a:p>
            <a:pPr algn="ctr"/>
            <a:r>
              <a:rPr lang="en-US" sz="3999" dirty="0">
                <a:latin typeface="Calibri Light" panose="020F0302020204030204" pitchFamily="34" charset="0"/>
              </a:rPr>
              <a:t>Calculation of Odds Ratios</a:t>
            </a:r>
          </a:p>
        </p:txBody>
      </p:sp>
      <p:sp>
        <p:nvSpPr>
          <p:cNvPr id="3" name="Text Placeholder 2"/>
          <p:cNvSpPr>
            <a:spLocks noGrp="1"/>
          </p:cNvSpPr>
          <p:nvPr>
            <p:ph type="body" sz="half" idx="2"/>
          </p:nvPr>
        </p:nvSpPr>
        <p:spPr>
          <a:xfrm>
            <a:off x="533261" y="2438658"/>
            <a:ext cx="3504287" cy="3809008"/>
          </a:xfrm>
        </p:spPr>
        <p:txBody>
          <a:bodyPr>
            <a:normAutofit lnSpcReduction="10000"/>
          </a:bodyPr>
          <a:lstStyle/>
          <a:p>
            <a:r>
              <a:rPr lang="en-US" sz="1799" dirty="0">
                <a:latin typeface="Calibri Light" panose="020F0302020204030204" pitchFamily="34" charset="0"/>
              </a:rPr>
              <a:t>Example: </a:t>
            </a:r>
          </a:p>
          <a:p>
            <a:pPr marL="285664" indent="-285664">
              <a:buFont typeface="Arial" panose="020B0604020202020204" pitchFamily="34" charset="0"/>
              <a:buChar char="•"/>
            </a:pPr>
            <a:r>
              <a:rPr lang="en-US" sz="1799" dirty="0">
                <a:latin typeface="Calibri Light" panose="020F0302020204030204" pitchFamily="34" charset="0"/>
              </a:rPr>
              <a:t>Have a cohort of 400 individuals with disease X, of which 20 have your variant</a:t>
            </a:r>
          </a:p>
          <a:p>
            <a:pPr marL="285664" indent="-285664">
              <a:buFont typeface="Arial" panose="020B0604020202020204" pitchFamily="34" charset="0"/>
              <a:buChar char="•"/>
            </a:pPr>
            <a:r>
              <a:rPr lang="en-US" sz="1799" dirty="0">
                <a:latin typeface="Calibri Light" panose="020F0302020204030204" pitchFamily="34" charset="0"/>
              </a:rPr>
              <a:t>Also have a cohort of 1000 healthy controls, of which 25 have your variant</a:t>
            </a:r>
          </a:p>
          <a:p>
            <a:endParaRPr lang="en-US" sz="1799" dirty="0">
              <a:latin typeface="Calibri Light" panose="020F0302020204030204" pitchFamily="34" charset="0"/>
            </a:endParaRPr>
          </a:p>
          <a:p>
            <a:pPr marL="285664" indent="-285664">
              <a:buFont typeface="Arial" panose="020B0604020202020204" pitchFamily="34" charset="0"/>
              <a:buChar char="•"/>
            </a:pPr>
            <a:r>
              <a:rPr lang="en-US" sz="1799" dirty="0">
                <a:latin typeface="Calibri Light" panose="020F0302020204030204" pitchFamily="34" charset="0"/>
              </a:rPr>
              <a:t>OR ~ 2 with CI from ~1.1-3.7</a:t>
            </a:r>
          </a:p>
          <a:p>
            <a:pPr marL="742727" lvl="1" indent="-285664">
              <a:buFont typeface="Arial" panose="020B0604020202020204" pitchFamily="34" charset="0"/>
              <a:buChar char="•"/>
            </a:pPr>
            <a:r>
              <a:rPr lang="en-US" sz="1799" dirty="0">
                <a:latin typeface="Calibri Light" panose="020F0302020204030204" pitchFamily="34" charset="0"/>
              </a:rPr>
              <a:t>Having the variant has some association with risk of having disease X, but does not appear to be a strong Mendelian effect</a:t>
            </a:r>
          </a:p>
          <a:p>
            <a:endParaRPr lang="en-US" dirty="0"/>
          </a:p>
        </p:txBody>
      </p:sp>
      <p:pic>
        <p:nvPicPr>
          <p:cNvPr id="4" name="Picture 3">
            <a:extLst>
              <a:ext uri="{FF2B5EF4-FFF2-40B4-BE49-F238E27FC236}">
                <a16:creationId xmlns:a16="http://schemas.microsoft.com/office/drawing/2014/main" id="{416867EC-3002-4206-A4C3-6A7E879CA7FC}"/>
              </a:ext>
            </a:extLst>
          </p:cNvPr>
          <p:cNvPicPr>
            <a:picLocks noChangeAspect="1"/>
          </p:cNvPicPr>
          <p:nvPr/>
        </p:nvPicPr>
        <p:blipFill>
          <a:blip r:embed="rId3"/>
          <a:stretch>
            <a:fillRect/>
          </a:stretch>
        </p:blipFill>
        <p:spPr>
          <a:xfrm>
            <a:off x="5189776" y="1143595"/>
            <a:ext cx="6380088" cy="4646990"/>
          </a:xfrm>
          <a:prstGeom prst="rect">
            <a:avLst/>
          </a:prstGeom>
        </p:spPr>
      </p:pic>
    </p:spTree>
    <p:extLst>
      <p:ext uri="{BB962C8B-B14F-4D97-AF65-F5344CB8AC3E}">
        <p14:creationId xmlns:p14="http://schemas.microsoft.com/office/powerpoint/2010/main" val="236007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99" dirty="0" err="1">
                <a:latin typeface="Calibri Light" panose="020F0302020204030204" pitchFamily="34" charset="0"/>
              </a:rPr>
              <a:t>Proband</a:t>
            </a:r>
            <a:r>
              <a:rPr lang="en-US" sz="3999" dirty="0">
                <a:latin typeface="Calibri Light" panose="020F0302020204030204" pitchFamily="34" charset="0"/>
              </a:rPr>
              <a:t> Phenotype</a:t>
            </a:r>
          </a:p>
        </p:txBody>
      </p:sp>
      <p:sp>
        <p:nvSpPr>
          <p:cNvPr id="3" name="Text Placeholder 2"/>
          <p:cNvSpPr>
            <a:spLocks noGrp="1"/>
          </p:cNvSpPr>
          <p:nvPr>
            <p:ph type="body" idx="1"/>
          </p:nvPr>
        </p:nvSpPr>
        <p:spPr>
          <a:xfrm>
            <a:off x="1142702" y="1829217"/>
            <a:ext cx="4643942" cy="761802"/>
          </a:xfrm>
        </p:spPr>
        <p:txBody>
          <a:bodyPr/>
          <a:lstStyle/>
          <a:p>
            <a:pPr algn="ctr"/>
            <a:r>
              <a:rPr lang="en-US" dirty="0">
                <a:latin typeface="Calibri Light" panose="020F0302020204030204" pitchFamily="34" charset="0"/>
              </a:rPr>
              <a:t>Criteria</a:t>
            </a:r>
          </a:p>
        </p:txBody>
      </p:sp>
      <p:graphicFrame>
        <p:nvGraphicFramePr>
          <p:cNvPr id="7" name="Content Placeholder 6"/>
          <p:cNvGraphicFramePr>
            <a:graphicFrameLocks noGrp="1"/>
          </p:cNvGraphicFramePr>
          <p:nvPr>
            <p:ph sz="half" idx="2"/>
          </p:nvPr>
        </p:nvGraphicFramePr>
        <p:xfrm>
          <a:off x="1142702" y="2667199"/>
          <a:ext cx="4643817" cy="1523603"/>
        </p:xfrm>
        <a:graphic>
          <a:graphicData uri="http://schemas.openxmlformats.org/drawingml/2006/table">
            <a:tbl>
              <a:tblPr bandRow="1">
                <a:tableStyleId>{5C22544A-7EE6-4342-B048-85BDC9FD1C3A}</a:tableStyleId>
              </a:tblPr>
              <a:tblGrid>
                <a:gridCol w="837982">
                  <a:extLst>
                    <a:ext uri="{9D8B030D-6E8A-4147-A177-3AD203B41FA5}">
                      <a16:colId xmlns:a16="http://schemas.microsoft.com/office/drawing/2014/main" val="20000"/>
                    </a:ext>
                  </a:extLst>
                </a:gridCol>
                <a:gridCol w="3805835">
                  <a:extLst>
                    <a:ext uri="{9D8B030D-6E8A-4147-A177-3AD203B41FA5}">
                      <a16:colId xmlns:a16="http://schemas.microsoft.com/office/drawing/2014/main" val="20001"/>
                    </a:ext>
                  </a:extLst>
                </a:gridCol>
              </a:tblGrid>
              <a:tr h="1523603">
                <a:tc>
                  <a:txBody>
                    <a:bodyPr/>
                    <a:lstStyle/>
                    <a:p>
                      <a:pPr algn="ctr"/>
                      <a:r>
                        <a:rPr lang="en-US" sz="1800" b="1" dirty="0">
                          <a:solidFill>
                            <a:srgbClr val="E16461"/>
                          </a:solidFill>
                          <a:latin typeface="Calibri Light" panose="020F0302020204030204" pitchFamily="34" charset="0"/>
                        </a:rPr>
                        <a:t>PP4</a:t>
                      </a:r>
                    </a:p>
                  </a:txBody>
                  <a:tcPr marL="91416" marR="91416" marT="45708" marB="45708" anchor="ctr"/>
                </a:tc>
                <a:tc>
                  <a:txBody>
                    <a:bodyPr/>
                    <a:lstStyle/>
                    <a:p>
                      <a:r>
                        <a:rPr lang="en-US" sz="1800" dirty="0">
                          <a:latin typeface="Calibri Light" panose="020F0302020204030204" pitchFamily="34" charset="0"/>
                        </a:rPr>
                        <a:t>Patient’s phenotype or family history is highly specific for a disease with a single genetic etiology</a:t>
                      </a:r>
                    </a:p>
                  </a:txBody>
                  <a:tcPr marL="91416" marR="91416" marT="45708" marB="45708" anchor="ctr"/>
                </a:tc>
                <a:extLst>
                  <a:ext uri="{0D108BD9-81ED-4DB2-BD59-A6C34878D82A}">
                    <a16:rowId xmlns:a16="http://schemas.microsoft.com/office/drawing/2014/main" val="10000"/>
                  </a:ext>
                </a:extLst>
              </a:tr>
            </a:tbl>
          </a:graphicData>
        </a:graphic>
      </p:graphicFrame>
      <p:sp>
        <p:nvSpPr>
          <p:cNvPr id="5" name="Text Placeholder 4"/>
          <p:cNvSpPr>
            <a:spLocks noGrp="1"/>
          </p:cNvSpPr>
          <p:nvPr>
            <p:ph type="body" sz="quarter" idx="3"/>
          </p:nvPr>
        </p:nvSpPr>
        <p:spPr/>
        <p:txBody>
          <a:bodyPr/>
          <a:lstStyle/>
          <a:p>
            <a:pPr algn="ctr"/>
            <a:r>
              <a:rPr lang="en-US" dirty="0">
                <a:latin typeface="Calibri Light" panose="020F0302020204030204" pitchFamily="34" charset="0"/>
              </a:rPr>
              <a:t>Considerations</a:t>
            </a:r>
          </a:p>
        </p:txBody>
      </p:sp>
      <p:sp>
        <p:nvSpPr>
          <p:cNvPr id="6" name="Content Placeholder 5"/>
          <p:cNvSpPr>
            <a:spLocks noGrp="1"/>
          </p:cNvSpPr>
          <p:nvPr>
            <p:ph sz="quarter" idx="4"/>
          </p:nvPr>
        </p:nvSpPr>
        <p:spPr/>
        <p:txBody>
          <a:bodyPr>
            <a:normAutofit/>
          </a:bodyPr>
          <a:lstStyle/>
          <a:p>
            <a:r>
              <a:rPr lang="en-US" dirty="0">
                <a:latin typeface="Calibri Light" panose="020F0302020204030204" pitchFamily="34" charset="0"/>
              </a:rPr>
              <a:t>Use sparingly! – nearly all patients undergoing disease-targeted testing have the phenotype in question</a:t>
            </a:r>
          </a:p>
          <a:p>
            <a:endParaRPr lang="en-US" dirty="0">
              <a:latin typeface="Calibri Light" panose="020F0302020204030204" pitchFamily="34" charset="0"/>
            </a:endParaRPr>
          </a:p>
          <a:p>
            <a:r>
              <a:rPr lang="en-US" dirty="0">
                <a:latin typeface="Calibri Light" panose="020F0302020204030204" pitchFamily="34" charset="0"/>
              </a:rPr>
              <a:t>Good examples: </a:t>
            </a:r>
            <a:r>
              <a:rPr lang="en-US" dirty="0" err="1">
                <a:latin typeface="Calibri Light" panose="020F0302020204030204" pitchFamily="34" charset="0"/>
              </a:rPr>
              <a:t>Tay-Sach’s</a:t>
            </a:r>
            <a:r>
              <a:rPr lang="en-US" dirty="0">
                <a:latin typeface="Calibri Light" panose="020F0302020204030204" pitchFamily="34" charset="0"/>
              </a:rPr>
              <a:t>, </a:t>
            </a:r>
            <a:r>
              <a:rPr lang="en-US" dirty="0" err="1">
                <a:latin typeface="Calibri Light" panose="020F0302020204030204" pitchFamily="34" charset="0"/>
              </a:rPr>
              <a:t>Gorlin</a:t>
            </a:r>
            <a:r>
              <a:rPr lang="en-US" dirty="0">
                <a:latin typeface="Calibri Light" panose="020F0302020204030204" pitchFamily="34" charset="0"/>
              </a:rPr>
              <a:t> syndrome</a:t>
            </a:r>
          </a:p>
          <a:p>
            <a:r>
              <a:rPr lang="en-US" dirty="0">
                <a:latin typeface="Calibri Light" panose="020F0302020204030204" pitchFamily="34" charset="0"/>
              </a:rPr>
              <a:t>Bad examples: CTDs, breast cancer, HCM</a:t>
            </a:r>
          </a:p>
          <a:p>
            <a:endParaRPr lang="en-US" dirty="0"/>
          </a:p>
        </p:txBody>
      </p:sp>
    </p:spTree>
    <p:extLst>
      <p:ext uri="{BB962C8B-B14F-4D97-AF65-F5344CB8AC3E}">
        <p14:creationId xmlns:p14="http://schemas.microsoft.com/office/powerpoint/2010/main" val="3704234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082" y="837285"/>
            <a:ext cx="3275746" cy="1923549"/>
          </a:xfrm>
        </p:spPr>
        <p:txBody>
          <a:bodyPr>
            <a:normAutofit/>
          </a:bodyPr>
          <a:lstStyle/>
          <a:p>
            <a:pPr algn="ctr"/>
            <a:r>
              <a:rPr lang="en-US" sz="3999" dirty="0">
                <a:latin typeface="Calibri Light" panose="020F0302020204030204" pitchFamily="34" charset="0"/>
              </a:rPr>
              <a:t>Parental Testing</a:t>
            </a:r>
          </a:p>
        </p:txBody>
      </p:sp>
      <p:sp>
        <p:nvSpPr>
          <p:cNvPr id="3" name="Text Placeholder 2"/>
          <p:cNvSpPr>
            <a:spLocks noGrp="1"/>
          </p:cNvSpPr>
          <p:nvPr>
            <p:ph type="body" sz="half" idx="2"/>
          </p:nvPr>
        </p:nvSpPr>
        <p:spPr>
          <a:xfrm>
            <a:off x="457082" y="3200459"/>
            <a:ext cx="3275746" cy="1752144"/>
          </a:xfrm>
        </p:spPr>
        <p:txBody>
          <a:bodyPr>
            <a:normAutofit/>
          </a:bodyPr>
          <a:lstStyle/>
          <a:p>
            <a:pPr algn="ctr"/>
            <a:r>
              <a:rPr lang="en-US" sz="2399" dirty="0">
                <a:latin typeface="Calibri Light" panose="020F0302020204030204" pitchFamily="34" charset="0"/>
              </a:rPr>
              <a:t>Has parental testing been done?</a:t>
            </a:r>
          </a:p>
          <a:p>
            <a:pPr marL="342797" indent="-342797" algn="ctr">
              <a:buFont typeface="Arial" panose="020B0604020202020204" pitchFamily="34" charset="0"/>
              <a:buChar char="•"/>
            </a:pPr>
            <a:r>
              <a:rPr lang="en-US" sz="1799" dirty="0">
                <a:latin typeface="Calibri Light" panose="020F0302020204030204" pitchFamily="34" charset="0"/>
              </a:rPr>
              <a:t>In your patient or in the literature</a:t>
            </a:r>
          </a:p>
        </p:txBody>
      </p:sp>
      <p:pic>
        <p:nvPicPr>
          <p:cNvPr id="7" name="Picture 6"/>
          <p:cNvPicPr>
            <a:picLocks noChangeAspect="1"/>
          </p:cNvPicPr>
          <p:nvPr/>
        </p:nvPicPr>
        <p:blipFill>
          <a:blip r:embed="rId3"/>
          <a:stretch>
            <a:fillRect/>
          </a:stretch>
        </p:blipFill>
        <p:spPr>
          <a:xfrm>
            <a:off x="6184681" y="991236"/>
            <a:ext cx="4488858" cy="2334607"/>
          </a:xfrm>
          <a:prstGeom prst="rect">
            <a:avLst/>
          </a:prstGeom>
        </p:spPr>
      </p:pic>
      <p:pic>
        <p:nvPicPr>
          <p:cNvPr id="8" name="Picture 7"/>
          <p:cNvPicPr>
            <a:picLocks noChangeAspect="1"/>
          </p:cNvPicPr>
          <p:nvPr/>
        </p:nvPicPr>
        <p:blipFill>
          <a:blip r:embed="rId4"/>
          <a:stretch>
            <a:fillRect/>
          </a:stretch>
        </p:blipFill>
        <p:spPr>
          <a:xfrm>
            <a:off x="6170592" y="3657541"/>
            <a:ext cx="4466443" cy="1980684"/>
          </a:xfrm>
          <a:prstGeom prst="rect">
            <a:avLst/>
          </a:prstGeom>
        </p:spPr>
      </p:pic>
      <p:sp>
        <p:nvSpPr>
          <p:cNvPr id="10" name="TextBox 9"/>
          <p:cNvSpPr txBox="1"/>
          <p:nvPr/>
        </p:nvSpPr>
        <p:spPr>
          <a:xfrm>
            <a:off x="5753906" y="1645007"/>
            <a:ext cx="430887" cy="1027063"/>
          </a:xfrm>
          <a:prstGeom prst="rect">
            <a:avLst/>
          </a:prstGeom>
          <a:noFill/>
        </p:spPr>
        <p:txBody>
          <a:bodyPr vert="vert270" wrap="square" rtlCol="0">
            <a:spAutoFit/>
          </a:bodyPr>
          <a:lstStyle/>
          <a:p>
            <a:pPr defTabSz="914126"/>
            <a:r>
              <a:rPr lang="en-US" sz="1600" dirty="0" err="1">
                <a:solidFill>
                  <a:srgbClr val="000000"/>
                </a:solidFill>
                <a:latin typeface="Calibri Light" panose="020F0302020204030204" pitchFamily="34" charset="0"/>
              </a:rPr>
              <a:t>Proband</a:t>
            </a:r>
            <a:endParaRPr lang="en-US" sz="1600" dirty="0">
              <a:solidFill>
                <a:srgbClr val="000000"/>
              </a:solidFill>
              <a:latin typeface="Calibri Light" panose="020F0302020204030204" pitchFamily="34" charset="0"/>
            </a:endParaRPr>
          </a:p>
        </p:txBody>
      </p:sp>
      <p:sp>
        <p:nvSpPr>
          <p:cNvPr id="11" name="TextBox 10"/>
          <p:cNvSpPr txBox="1"/>
          <p:nvPr/>
        </p:nvSpPr>
        <p:spPr>
          <a:xfrm>
            <a:off x="5753905" y="4076533"/>
            <a:ext cx="430887" cy="1027063"/>
          </a:xfrm>
          <a:prstGeom prst="rect">
            <a:avLst/>
          </a:prstGeom>
          <a:noFill/>
        </p:spPr>
        <p:txBody>
          <a:bodyPr vert="vert270" wrap="square" rtlCol="0">
            <a:spAutoFit/>
          </a:bodyPr>
          <a:lstStyle/>
          <a:p>
            <a:pPr defTabSz="914126"/>
            <a:r>
              <a:rPr lang="en-US" sz="1600" dirty="0">
                <a:solidFill>
                  <a:srgbClr val="000000"/>
                </a:solidFill>
                <a:latin typeface="Calibri Light" panose="020F0302020204030204" pitchFamily="34" charset="0"/>
              </a:rPr>
              <a:t>Mother</a:t>
            </a:r>
          </a:p>
        </p:txBody>
      </p:sp>
    </p:spTree>
    <p:extLst>
      <p:ext uri="{BB962C8B-B14F-4D97-AF65-F5344CB8AC3E}">
        <p14:creationId xmlns:p14="http://schemas.microsoft.com/office/powerpoint/2010/main" val="210455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99" dirty="0">
                <a:latin typeface="Calibri Light" panose="020F0302020204030204" pitchFamily="34" charset="0"/>
              </a:rPr>
              <a:t>Parental Testing</a:t>
            </a:r>
          </a:p>
        </p:txBody>
      </p:sp>
      <p:sp>
        <p:nvSpPr>
          <p:cNvPr id="3" name="Text Placeholder 2"/>
          <p:cNvSpPr>
            <a:spLocks noGrp="1"/>
          </p:cNvSpPr>
          <p:nvPr>
            <p:ph type="body" idx="1"/>
          </p:nvPr>
        </p:nvSpPr>
        <p:spPr/>
        <p:txBody>
          <a:bodyPr/>
          <a:lstStyle/>
          <a:p>
            <a:pPr algn="ctr"/>
            <a:r>
              <a:rPr lang="en-US" dirty="0">
                <a:latin typeface="Calibri Light" panose="020F0302020204030204" pitchFamily="34" charset="0"/>
              </a:rPr>
              <a:t>De Novo</a:t>
            </a:r>
          </a:p>
        </p:txBody>
      </p:sp>
      <p:sp>
        <p:nvSpPr>
          <p:cNvPr id="4" name="Content Placeholder 3"/>
          <p:cNvSpPr>
            <a:spLocks noGrp="1"/>
          </p:cNvSpPr>
          <p:nvPr>
            <p:ph sz="half" idx="2"/>
          </p:nvPr>
        </p:nvSpPr>
        <p:spPr>
          <a:xfrm>
            <a:off x="1514136" y="5028783"/>
            <a:ext cx="4643942" cy="1218883"/>
          </a:xfrm>
        </p:spPr>
        <p:txBody>
          <a:bodyPr>
            <a:normAutofit/>
          </a:bodyPr>
          <a:lstStyle/>
          <a:p>
            <a:r>
              <a:rPr lang="en-US" sz="1799" dirty="0">
                <a:latin typeface="Calibri Light" panose="020F0302020204030204" pitchFamily="34" charset="0"/>
              </a:rPr>
              <a:t>Can upgrade strength of PM6 if there are multiple instances of DNs in affected patients</a:t>
            </a:r>
          </a:p>
        </p:txBody>
      </p:sp>
      <p:sp>
        <p:nvSpPr>
          <p:cNvPr id="5" name="Text Placeholder 4"/>
          <p:cNvSpPr>
            <a:spLocks noGrp="1"/>
          </p:cNvSpPr>
          <p:nvPr>
            <p:ph type="body" sz="quarter" idx="3"/>
          </p:nvPr>
        </p:nvSpPr>
        <p:spPr/>
        <p:txBody>
          <a:bodyPr/>
          <a:lstStyle/>
          <a:p>
            <a:pPr algn="ctr"/>
            <a:r>
              <a:rPr lang="en-US" dirty="0" err="1">
                <a:latin typeface="Calibri Light" panose="020F0302020204030204" pitchFamily="34" charset="0"/>
              </a:rPr>
              <a:t>Cis</a:t>
            </a:r>
            <a:r>
              <a:rPr lang="en-US" dirty="0">
                <a:latin typeface="Calibri Light" panose="020F0302020204030204" pitchFamily="34" charset="0"/>
              </a:rPr>
              <a:t>/Trans</a:t>
            </a:r>
          </a:p>
        </p:txBody>
      </p:sp>
      <p:sp>
        <p:nvSpPr>
          <p:cNvPr id="6" name="Content Placeholder 5"/>
          <p:cNvSpPr>
            <a:spLocks noGrp="1"/>
          </p:cNvSpPr>
          <p:nvPr>
            <p:ph sz="quarter" idx="4"/>
          </p:nvPr>
        </p:nvSpPr>
        <p:spPr>
          <a:xfrm>
            <a:off x="6478362" y="5028783"/>
            <a:ext cx="4643942" cy="1218883"/>
          </a:xfrm>
        </p:spPr>
        <p:txBody>
          <a:bodyPr>
            <a:normAutofit/>
          </a:bodyPr>
          <a:lstStyle/>
          <a:p>
            <a:r>
              <a:rPr lang="en-US" sz="1799" dirty="0">
                <a:latin typeface="Calibri Light" panose="020F0302020204030204" pitchFamily="34" charset="0"/>
              </a:rPr>
              <a:t>Can upgrade strength of PM3 if there are multiple occurrences of the variant in trans with a path variant</a:t>
            </a:r>
          </a:p>
        </p:txBody>
      </p:sp>
      <p:graphicFrame>
        <p:nvGraphicFramePr>
          <p:cNvPr id="8" name="Table 7"/>
          <p:cNvGraphicFramePr>
            <a:graphicFrameLocks noGrp="1"/>
          </p:cNvGraphicFramePr>
          <p:nvPr/>
        </p:nvGraphicFramePr>
        <p:xfrm>
          <a:off x="1523605" y="2570003"/>
          <a:ext cx="4494628" cy="2001698"/>
        </p:xfrm>
        <a:graphic>
          <a:graphicData uri="http://schemas.openxmlformats.org/drawingml/2006/table">
            <a:tbl>
              <a:tblPr bandRow="1">
                <a:tableStyleId>{5C22544A-7EE6-4342-B048-85BDC9FD1C3A}</a:tableStyleId>
              </a:tblPr>
              <a:tblGrid>
                <a:gridCol w="837980">
                  <a:extLst>
                    <a:ext uri="{9D8B030D-6E8A-4147-A177-3AD203B41FA5}">
                      <a16:colId xmlns:a16="http://schemas.microsoft.com/office/drawing/2014/main" val="20000"/>
                    </a:ext>
                  </a:extLst>
                </a:gridCol>
                <a:gridCol w="3656648">
                  <a:extLst>
                    <a:ext uri="{9D8B030D-6E8A-4147-A177-3AD203B41FA5}">
                      <a16:colId xmlns:a16="http://schemas.microsoft.com/office/drawing/2014/main" val="20001"/>
                    </a:ext>
                  </a:extLst>
                </a:gridCol>
              </a:tblGrid>
              <a:tr h="1000849">
                <a:tc>
                  <a:txBody>
                    <a:bodyPr/>
                    <a:lstStyle/>
                    <a:p>
                      <a:pPr algn="ctr"/>
                      <a:r>
                        <a:rPr lang="en-US" sz="1800" b="1" dirty="0">
                          <a:solidFill>
                            <a:srgbClr val="E16461"/>
                          </a:solidFill>
                          <a:latin typeface="Calibri Light" panose="020F0302020204030204" pitchFamily="34" charset="0"/>
                        </a:rPr>
                        <a:t>PS2</a:t>
                      </a:r>
                    </a:p>
                  </a:txBody>
                  <a:tcPr marL="91416" marR="91416" marT="45708" marB="45708" anchor="ctr"/>
                </a:tc>
                <a:tc>
                  <a:txBody>
                    <a:bodyPr/>
                    <a:lstStyle/>
                    <a:p>
                      <a:r>
                        <a:rPr lang="en-US" sz="1800" dirty="0">
                          <a:latin typeface="Calibri Light" panose="020F0302020204030204" pitchFamily="34" charset="0"/>
                        </a:rPr>
                        <a:t>De novo (</a:t>
                      </a:r>
                      <a:r>
                        <a:rPr lang="en-US" sz="1800" u="sng" dirty="0">
                          <a:latin typeface="Calibri Light" panose="020F0302020204030204" pitchFamily="34" charset="0"/>
                        </a:rPr>
                        <a:t>both</a:t>
                      </a:r>
                      <a:r>
                        <a:rPr lang="en-US" sz="1800" dirty="0">
                          <a:latin typeface="Calibri Light" panose="020F0302020204030204" pitchFamily="34" charset="0"/>
                        </a:rPr>
                        <a:t> maternity and paternity confirmed) in a patient with the disease and no family history</a:t>
                      </a:r>
                    </a:p>
                  </a:txBody>
                  <a:tcPr marL="91416" marR="91416" marT="45708" marB="45708"/>
                </a:tc>
                <a:extLst>
                  <a:ext uri="{0D108BD9-81ED-4DB2-BD59-A6C34878D82A}">
                    <a16:rowId xmlns:a16="http://schemas.microsoft.com/office/drawing/2014/main" val="10000"/>
                  </a:ext>
                </a:extLst>
              </a:tr>
              <a:tr h="1000849">
                <a:tc>
                  <a:txBody>
                    <a:bodyPr/>
                    <a:lstStyle/>
                    <a:p>
                      <a:pPr algn="ctr"/>
                      <a:r>
                        <a:rPr lang="en-US" sz="1800" b="1">
                          <a:solidFill>
                            <a:srgbClr val="E16461"/>
                          </a:solidFill>
                          <a:latin typeface="Calibri Light" panose="020F0302020204030204" pitchFamily="34" charset="0"/>
                        </a:rPr>
                        <a:t>PM6</a:t>
                      </a:r>
                      <a:endParaRPr lang="en-US" sz="1800" b="1" dirty="0">
                        <a:solidFill>
                          <a:srgbClr val="E16461"/>
                        </a:solidFill>
                        <a:latin typeface="Calibri Light" panose="020F0302020204030204" pitchFamily="34" charset="0"/>
                      </a:endParaRPr>
                    </a:p>
                  </a:txBody>
                  <a:tcPr marL="91416" marR="91416" marT="45708" marB="45708" anchor="ctr"/>
                </a:tc>
                <a:tc>
                  <a:txBody>
                    <a:bodyPr/>
                    <a:lstStyle/>
                    <a:p>
                      <a:r>
                        <a:rPr lang="en-US" sz="1800" dirty="0">
                          <a:latin typeface="Calibri Light" panose="020F0302020204030204" pitchFamily="34" charset="0"/>
                        </a:rPr>
                        <a:t>Assumed de novo, but without confirmation of paternity and maternity</a:t>
                      </a:r>
                    </a:p>
                  </a:txBody>
                  <a:tcPr marL="91416" marR="91416" marT="45708" marB="45708"/>
                </a:tc>
                <a:extLst>
                  <a:ext uri="{0D108BD9-81ED-4DB2-BD59-A6C34878D82A}">
                    <a16:rowId xmlns:a16="http://schemas.microsoft.com/office/drawing/2014/main" val="10001"/>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065046143"/>
              </p:ext>
            </p:extLst>
          </p:nvPr>
        </p:nvGraphicFramePr>
        <p:xfrm>
          <a:off x="6627677" y="2570004"/>
          <a:ext cx="4494628" cy="2235306"/>
        </p:xfrm>
        <a:graphic>
          <a:graphicData uri="http://schemas.openxmlformats.org/drawingml/2006/table">
            <a:tbl>
              <a:tblPr bandRow="1">
                <a:tableStyleId>{5C22544A-7EE6-4342-B048-85BDC9FD1C3A}</a:tableStyleId>
              </a:tblPr>
              <a:tblGrid>
                <a:gridCol w="837980">
                  <a:extLst>
                    <a:ext uri="{9D8B030D-6E8A-4147-A177-3AD203B41FA5}">
                      <a16:colId xmlns:a16="http://schemas.microsoft.com/office/drawing/2014/main" val="20000"/>
                    </a:ext>
                  </a:extLst>
                </a:gridCol>
                <a:gridCol w="3656648">
                  <a:extLst>
                    <a:ext uri="{9D8B030D-6E8A-4147-A177-3AD203B41FA5}">
                      <a16:colId xmlns:a16="http://schemas.microsoft.com/office/drawing/2014/main" val="20001"/>
                    </a:ext>
                  </a:extLst>
                </a:gridCol>
              </a:tblGrid>
              <a:tr h="848490">
                <a:tc>
                  <a:txBody>
                    <a:bodyPr/>
                    <a:lstStyle/>
                    <a:p>
                      <a:pPr algn="ctr"/>
                      <a:r>
                        <a:rPr lang="en-US" sz="1800" b="1" dirty="0">
                          <a:solidFill>
                            <a:srgbClr val="E16461"/>
                          </a:solidFill>
                          <a:latin typeface="Calibri Light" panose="020F0302020204030204" pitchFamily="34" charset="0"/>
                        </a:rPr>
                        <a:t>PM3</a:t>
                      </a:r>
                    </a:p>
                  </a:txBody>
                  <a:tcPr marL="91416" marR="91416" marT="45708" marB="45708" anchor="ctr"/>
                </a:tc>
                <a:tc>
                  <a:txBody>
                    <a:bodyPr/>
                    <a:lstStyle/>
                    <a:p>
                      <a:r>
                        <a:rPr lang="en-US" sz="1700" dirty="0">
                          <a:latin typeface="Calibri Light" panose="020F0302020204030204" pitchFamily="34" charset="0"/>
                        </a:rPr>
                        <a:t>For </a:t>
                      </a:r>
                      <a:r>
                        <a:rPr lang="en-US" sz="1700" i="0" u="sng" dirty="0">
                          <a:latin typeface="Calibri Light" panose="020F0302020204030204" pitchFamily="34" charset="0"/>
                        </a:rPr>
                        <a:t>recessive</a:t>
                      </a:r>
                      <a:r>
                        <a:rPr lang="en-US" sz="1700" dirty="0">
                          <a:latin typeface="Calibri Light" panose="020F0302020204030204" pitchFamily="34" charset="0"/>
                        </a:rPr>
                        <a:t> disorders, detected in </a:t>
                      </a:r>
                      <a:r>
                        <a:rPr lang="en-US" sz="1700" u="sng" dirty="0">
                          <a:latin typeface="Calibri Light" panose="020F0302020204030204" pitchFamily="34" charset="0"/>
                        </a:rPr>
                        <a:t>trans</a:t>
                      </a:r>
                      <a:r>
                        <a:rPr lang="en-US" sz="1700" dirty="0">
                          <a:latin typeface="Calibri Light" panose="020F0302020204030204" pitchFamily="34" charset="0"/>
                        </a:rPr>
                        <a:t> with a pathogenic variant</a:t>
                      </a:r>
                    </a:p>
                  </a:txBody>
                  <a:tcPr marL="91416" marR="91416" marT="45708" marB="45708"/>
                </a:tc>
                <a:extLst>
                  <a:ext uri="{0D108BD9-81ED-4DB2-BD59-A6C34878D82A}">
                    <a16:rowId xmlns:a16="http://schemas.microsoft.com/office/drawing/2014/main" val="10000"/>
                  </a:ext>
                </a:extLst>
              </a:tr>
              <a:tr h="1386479">
                <a:tc>
                  <a:txBody>
                    <a:bodyPr/>
                    <a:lstStyle/>
                    <a:p>
                      <a:pPr algn="ctr"/>
                      <a:r>
                        <a:rPr lang="en-US" sz="1800" b="1" dirty="0">
                          <a:solidFill>
                            <a:srgbClr val="00B050"/>
                          </a:solidFill>
                          <a:latin typeface="Calibri Light" panose="020F0302020204030204" pitchFamily="34" charset="0"/>
                        </a:rPr>
                        <a:t>BP2</a:t>
                      </a:r>
                    </a:p>
                  </a:txBody>
                  <a:tcPr marL="91416" marR="91416" marT="45708" marB="45708" anchor="ctr"/>
                </a:tc>
                <a:tc>
                  <a:txBody>
                    <a:bodyPr/>
                    <a:lstStyle/>
                    <a:p>
                      <a:r>
                        <a:rPr lang="en-US" sz="1700" dirty="0">
                          <a:latin typeface="Calibri Light" panose="020F0302020204030204" pitchFamily="34" charset="0"/>
                        </a:rPr>
                        <a:t>Observed in </a:t>
                      </a:r>
                      <a:r>
                        <a:rPr lang="en-US" sz="1700" u="sng" dirty="0">
                          <a:latin typeface="Calibri Light" panose="020F0302020204030204" pitchFamily="34" charset="0"/>
                        </a:rPr>
                        <a:t>trans</a:t>
                      </a:r>
                      <a:r>
                        <a:rPr lang="en-US" sz="1700" dirty="0">
                          <a:latin typeface="Calibri Light" panose="020F0302020204030204" pitchFamily="34" charset="0"/>
                        </a:rPr>
                        <a:t> with a pathogenic variant for a fully penetrant </a:t>
                      </a:r>
                      <a:r>
                        <a:rPr lang="en-US" sz="1700" u="sng" dirty="0">
                          <a:latin typeface="Calibri Light" panose="020F0302020204030204" pitchFamily="34" charset="0"/>
                        </a:rPr>
                        <a:t>dominant</a:t>
                      </a:r>
                      <a:r>
                        <a:rPr lang="en-US" sz="1700" dirty="0">
                          <a:latin typeface="Calibri Light" panose="020F0302020204030204" pitchFamily="34" charset="0"/>
                        </a:rPr>
                        <a:t> gene/disorder or observed in </a:t>
                      </a:r>
                      <a:r>
                        <a:rPr lang="en-US" sz="1700" u="sng" dirty="0" err="1">
                          <a:latin typeface="Calibri Light" panose="020F0302020204030204" pitchFamily="34" charset="0"/>
                        </a:rPr>
                        <a:t>cis</a:t>
                      </a:r>
                      <a:r>
                        <a:rPr lang="en-US" sz="1700" baseline="0" dirty="0">
                          <a:latin typeface="Calibri Light" panose="020F0302020204030204" pitchFamily="34" charset="0"/>
                        </a:rPr>
                        <a:t> </a:t>
                      </a:r>
                      <a:r>
                        <a:rPr lang="en-US" sz="1700" dirty="0">
                          <a:latin typeface="Calibri Light" panose="020F0302020204030204" pitchFamily="34" charset="0"/>
                        </a:rPr>
                        <a:t>with a pathogenic variant in </a:t>
                      </a:r>
                      <a:r>
                        <a:rPr lang="en-US" sz="1700" u="sng" dirty="0">
                          <a:latin typeface="Calibri Light" panose="020F0302020204030204" pitchFamily="34" charset="0"/>
                        </a:rPr>
                        <a:t>any inheritance pattern</a:t>
                      </a:r>
                    </a:p>
                  </a:txBody>
                  <a:tcPr marL="91416" marR="91416" marT="45708" marB="45708"/>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181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chor="b">
            <a:normAutofit/>
          </a:bodyPr>
          <a:lstStyle/>
          <a:p>
            <a:r>
              <a:rPr lang="en-US" dirty="0"/>
              <a:t>Lecture Roadmap</a:t>
            </a:r>
          </a:p>
        </p:txBody>
      </p:sp>
      <p:graphicFrame>
        <p:nvGraphicFramePr>
          <p:cNvPr id="15367" name="Content Placeholder 2">
            <a:extLst>
              <a:ext uri="{FF2B5EF4-FFF2-40B4-BE49-F238E27FC236}">
                <a16:creationId xmlns:a16="http://schemas.microsoft.com/office/drawing/2014/main" id="{4FCF3594-3DCC-8578-72D7-BF6A32FAF9C7}"/>
              </a:ext>
            </a:extLst>
          </p:cNvPr>
          <p:cNvGraphicFramePr>
            <a:graphicFrameLocks noGrp="1"/>
          </p:cNvGraphicFramePr>
          <p:nvPr>
            <p:ph idx="1"/>
            <p:extLst>
              <p:ext uri="{D42A27DB-BD31-4B8C-83A1-F6EECF244321}">
                <p14:modId xmlns:p14="http://schemas.microsoft.com/office/powerpoint/2010/main" val="1727202294"/>
              </p:ext>
            </p:extLst>
          </p:nvPr>
        </p:nvGraphicFramePr>
        <p:xfrm>
          <a:off x="741754" y="2005383"/>
          <a:ext cx="10512862" cy="4350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a:xfrm>
            <a:off x="8608357" y="6355588"/>
            <a:ext cx="2742486" cy="365030"/>
          </a:xfrm>
          <a:prstGeom prst="rect">
            <a:avLst/>
          </a:prstGeom>
        </p:spPr>
        <p:txBody>
          <a:bodyPr vert="horz" wrap="square" lIns="91416" tIns="45708" rIns="91416" bIns="45708" rtlCol="0" anchor="ctr">
            <a:normAutofit/>
          </a:bodyPr>
          <a:lstStyle>
            <a:defPPr>
              <a:defRPr lang="en-US"/>
            </a:defPPr>
            <a:lvl1pPr marL="0" algn="r" defTabSz="914126" rtl="0" eaLnBrk="1" latinLnBrk="0" hangingPunct="1">
              <a:defRPr sz="1200" kern="1200">
                <a:solidFill>
                  <a:schemeClr val="tx1">
                    <a:tint val="75000"/>
                  </a:schemeClr>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a:lstStyle>
          <a:p>
            <a:pPr>
              <a:spcAft>
                <a:spcPts val="600"/>
              </a:spcAft>
              <a:defRPr/>
            </a:pPr>
            <a:fld id="{67F2DA60-F665-47D3-A399-D50E69F86EAE}" type="slidenum">
              <a:rPr lang="en-US">
                <a:solidFill>
                  <a:srgbClr val="0077D4">
                    <a:lumMod val="20000"/>
                    <a:lumOff val="80000"/>
                  </a:srgbClr>
                </a:solidFill>
                <a:latin typeface="Tahoma"/>
              </a:rPr>
              <a:pPr>
                <a:spcAft>
                  <a:spcPts val="600"/>
                </a:spcAft>
                <a:defRPr/>
              </a:pPr>
              <a:t>3</a:t>
            </a:fld>
            <a:endParaRPr lang="en-US">
              <a:solidFill>
                <a:srgbClr val="0077D4">
                  <a:lumMod val="20000"/>
                  <a:lumOff val="80000"/>
                </a:srgbClr>
              </a:solidFill>
              <a:latin typeface="Tahoma"/>
            </a:endParaRPr>
          </a:p>
        </p:txBody>
      </p:sp>
    </p:spTree>
    <p:extLst>
      <p:ext uri="{BB962C8B-B14F-4D97-AF65-F5344CB8AC3E}">
        <p14:creationId xmlns:p14="http://schemas.microsoft.com/office/powerpoint/2010/main" val="37698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548" y="77073"/>
            <a:ext cx="3495639" cy="1085567"/>
          </a:xfrm>
        </p:spPr>
        <p:txBody>
          <a:bodyPr>
            <a:normAutofit/>
          </a:bodyPr>
          <a:lstStyle/>
          <a:p>
            <a:pPr algn="ctr"/>
            <a:r>
              <a:rPr lang="en-US" sz="3999" dirty="0">
                <a:latin typeface="Calibri Light" panose="020F0302020204030204" pitchFamily="34" charset="0"/>
              </a:rPr>
              <a:t>Segregations</a:t>
            </a:r>
          </a:p>
        </p:txBody>
      </p:sp>
      <p:sp>
        <p:nvSpPr>
          <p:cNvPr id="3" name="Text Placeholder 2"/>
          <p:cNvSpPr>
            <a:spLocks noGrp="1"/>
          </p:cNvSpPr>
          <p:nvPr>
            <p:ph type="body" sz="half" idx="2"/>
          </p:nvPr>
        </p:nvSpPr>
        <p:spPr>
          <a:xfrm>
            <a:off x="388508" y="4495522"/>
            <a:ext cx="3656648" cy="1828324"/>
          </a:xfrm>
        </p:spPr>
        <p:txBody>
          <a:bodyPr>
            <a:normAutofit/>
          </a:bodyPr>
          <a:lstStyle/>
          <a:p>
            <a:pPr marL="285664" indent="-285664">
              <a:buFont typeface="Arial" panose="020B0604020202020204" pitchFamily="34" charset="0"/>
              <a:buChar char="•"/>
            </a:pPr>
            <a:r>
              <a:rPr lang="en-US" dirty="0">
                <a:latin typeface="Calibri Light" panose="020F0302020204030204" pitchFamily="34" charset="0"/>
              </a:rPr>
              <a:t>Can change weights based on number/strength of your segregations</a:t>
            </a:r>
          </a:p>
          <a:p>
            <a:pPr marL="285664" indent="-285664">
              <a:buFont typeface="Arial" panose="020B0604020202020204" pitchFamily="34" charset="0"/>
              <a:buChar char="•"/>
            </a:pPr>
            <a:r>
              <a:rPr lang="en-US" dirty="0">
                <a:latin typeface="Calibri Light" panose="020F0302020204030204" pitchFamily="34" charset="0"/>
              </a:rPr>
              <a:t>A family member with the variant but </a:t>
            </a:r>
            <a:r>
              <a:rPr lang="en-US" i="1" dirty="0">
                <a:latin typeface="Calibri Light" panose="020F0302020204030204" pitchFamily="34" charset="0"/>
              </a:rPr>
              <a:t>without</a:t>
            </a:r>
            <a:r>
              <a:rPr lang="en-US" dirty="0">
                <a:latin typeface="Calibri Light" panose="020F0302020204030204" pitchFamily="34" charset="0"/>
              </a:rPr>
              <a:t> symptoms does NOT count as a segregation</a:t>
            </a:r>
          </a:p>
          <a:p>
            <a:pPr marL="742727" lvl="1" indent="-285664">
              <a:buFont typeface="Arial" panose="020B0604020202020204" pitchFamily="34" charset="0"/>
              <a:buChar char="•"/>
            </a:pPr>
            <a:r>
              <a:rPr lang="en-US" sz="1600" dirty="0">
                <a:latin typeface="Calibri Light" panose="020F0302020204030204" pitchFamily="34" charset="0"/>
              </a:rPr>
              <a:t>Reduced penetrance, variable expressivity, etc. </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123443198"/>
              </p:ext>
            </p:extLst>
          </p:nvPr>
        </p:nvGraphicFramePr>
        <p:xfrm>
          <a:off x="381667" y="2373643"/>
          <a:ext cx="3680983" cy="1969519"/>
        </p:xfrm>
        <a:graphic>
          <a:graphicData uri="http://schemas.openxmlformats.org/drawingml/2006/table">
            <a:tbl>
              <a:tblPr bandRow="1">
                <a:tableStyleId>{5C22544A-7EE6-4342-B048-85BDC9FD1C3A}</a:tableStyleId>
              </a:tblPr>
              <a:tblGrid>
                <a:gridCol w="609441">
                  <a:extLst>
                    <a:ext uri="{9D8B030D-6E8A-4147-A177-3AD203B41FA5}">
                      <a16:colId xmlns:a16="http://schemas.microsoft.com/office/drawing/2014/main" val="20000"/>
                    </a:ext>
                  </a:extLst>
                </a:gridCol>
                <a:gridCol w="3071542">
                  <a:extLst>
                    <a:ext uri="{9D8B030D-6E8A-4147-A177-3AD203B41FA5}">
                      <a16:colId xmlns:a16="http://schemas.microsoft.com/office/drawing/2014/main" val="20001"/>
                    </a:ext>
                  </a:extLst>
                </a:gridCol>
              </a:tblGrid>
              <a:tr h="1167699">
                <a:tc>
                  <a:txBody>
                    <a:bodyPr/>
                    <a:lstStyle/>
                    <a:p>
                      <a:pPr algn="ctr"/>
                      <a:r>
                        <a:rPr lang="en-US" sz="1700" b="1" dirty="0">
                          <a:solidFill>
                            <a:srgbClr val="E16461"/>
                          </a:solidFill>
                          <a:latin typeface="Calibri Light" panose="020F0302020204030204" pitchFamily="34" charset="0"/>
                        </a:rPr>
                        <a:t>PP1</a:t>
                      </a:r>
                    </a:p>
                  </a:txBody>
                  <a:tcPr marL="91416" marR="91416" marT="45708" marB="45708" anchor="ctr"/>
                </a:tc>
                <a:tc>
                  <a:txBody>
                    <a:bodyPr/>
                    <a:lstStyle/>
                    <a:p>
                      <a:r>
                        <a:rPr lang="en-US" sz="1700" dirty="0">
                          <a:latin typeface="Calibri Light" panose="020F0302020204030204" pitchFamily="34" charset="0"/>
                        </a:rPr>
                        <a:t>Co-segregation with disease in multiple affected family members in a gene definitively known to cause the disease</a:t>
                      </a:r>
                    </a:p>
                  </a:txBody>
                  <a:tcPr marL="91416" marR="91416" marT="45708" marB="45708"/>
                </a:tc>
                <a:extLst>
                  <a:ext uri="{0D108BD9-81ED-4DB2-BD59-A6C34878D82A}">
                    <a16:rowId xmlns:a16="http://schemas.microsoft.com/office/drawing/2014/main" val="10000"/>
                  </a:ext>
                </a:extLst>
              </a:tr>
              <a:tr h="801820">
                <a:tc>
                  <a:txBody>
                    <a:bodyPr/>
                    <a:lstStyle/>
                    <a:p>
                      <a:pPr algn="ctr"/>
                      <a:r>
                        <a:rPr lang="en-US" sz="1700" b="1" dirty="0">
                          <a:solidFill>
                            <a:srgbClr val="00B050"/>
                          </a:solidFill>
                          <a:latin typeface="Calibri Light" panose="020F0302020204030204" pitchFamily="34" charset="0"/>
                        </a:rPr>
                        <a:t>BS4</a:t>
                      </a:r>
                    </a:p>
                  </a:txBody>
                  <a:tcPr marL="91416" marR="91416" marT="45708" marB="45708" anchor="ctr"/>
                </a:tc>
                <a:tc>
                  <a:txBody>
                    <a:bodyPr/>
                    <a:lstStyle/>
                    <a:p>
                      <a:r>
                        <a:rPr lang="en-US" sz="1700" dirty="0">
                          <a:latin typeface="Calibri Light" panose="020F0302020204030204" pitchFamily="34" charset="0"/>
                        </a:rPr>
                        <a:t>Lack of segregation in affected members of a family</a:t>
                      </a:r>
                    </a:p>
                  </a:txBody>
                  <a:tcPr marL="91416" marR="91416" marT="45708" marB="45708"/>
                </a:tc>
                <a:extLst>
                  <a:ext uri="{0D108BD9-81ED-4DB2-BD59-A6C34878D82A}">
                    <a16:rowId xmlns:a16="http://schemas.microsoft.com/office/drawing/2014/main" val="10001"/>
                  </a:ext>
                </a:extLst>
              </a:tr>
            </a:tbl>
          </a:graphicData>
        </a:graphic>
      </p:graphicFrame>
      <p:sp>
        <p:nvSpPr>
          <p:cNvPr id="6" name="Text Placeholder 2"/>
          <p:cNvSpPr txBox="1">
            <a:spLocks/>
          </p:cNvSpPr>
          <p:nvPr/>
        </p:nvSpPr>
        <p:spPr>
          <a:xfrm>
            <a:off x="388508" y="1292016"/>
            <a:ext cx="3656648" cy="1047477"/>
          </a:xfrm>
          <a:prstGeom prst="rect">
            <a:avLst/>
          </a:prstGeom>
        </p:spPr>
        <p:txBody>
          <a:bodyPr vert="horz" lIns="91416" tIns="45708" rIns="91416" bIns="45708" rtlCol="0">
            <a:normAutofit lnSpcReduction="10000"/>
          </a:bodyPr>
          <a:lstStyle>
            <a:lvl1pPr marL="0" indent="0" algn="l" defTabSz="914400" rtl="0" eaLnBrk="1" latinLnBrk="0" hangingPunct="1">
              <a:lnSpc>
                <a:spcPct val="90000"/>
              </a:lnSpc>
              <a:spcBef>
                <a:spcPts val="600"/>
              </a:spcBef>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8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9pPr>
          </a:lstStyle>
          <a:p>
            <a:pPr algn="ctr" defTabSz="914126"/>
            <a:r>
              <a:rPr lang="en-US" sz="2399" dirty="0">
                <a:solidFill>
                  <a:srgbClr val="000000"/>
                </a:solidFill>
                <a:latin typeface="Calibri Light" panose="020F0302020204030204" pitchFamily="34" charset="0"/>
              </a:rPr>
              <a:t>Does the variant track with the pattern of disease in the family?</a:t>
            </a:r>
          </a:p>
          <a:p>
            <a:pPr defTabSz="914126"/>
            <a:endParaRPr lang="en-US" sz="2399" dirty="0">
              <a:solidFill>
                <a:srgbClr val="000000"/>
              </a:solidFill>
              <a:latin typeface="Tahoma"/>
            </a:endParaRPr>
          </a:p>
        </p:txBody>
      </p:sp>
      <p:pic>
        <p:nvPicPr>
          <p:cNvPr id="7" name="Content Placeholder 11"/>
          <p:cNvPicPr>
            <a:picLocks noChangeAspect="1"/>
          </p:cNvPicPr>
          <p:nvPr/>
        </p:nvPicPr>
        <p:blipFill>
          <a:blip r:embed="rId3"/>
          <a:stretch>
            <a:fillRect/>
          </a:stretch>
        </p:blipFill>
        <p:spPr>
          <a:xfrm>
            <a:off x="6018233" y="915056"/>
            <a:ext cx="2704495" cy="2284542"/>
          </a:xfrm>
          <a:prstGeom prst="rect">
            <a:avLst/>
          </a:prstGeom>
        </p:spPr>
      </p:pic>
      <p:pic>
        <p:nvPicPr>
          <p:cNvPr id="8" name="Content Placeholder 4"/>
          <p:cNvPicPr>
            <a:picLocks noChangeAspect="1"/>
          </p:cNvPicPr>
          <p:nvPr/>
        </p:nvPicPr>
        <p:blipFill>
          <a:blip r:embed="rId4"/>
          <a:stretch>
            <a:fillRect/>
          </a:stretch>
        </p:blipFill>
        <p:spPr>
          <a:xfrm>
            <a:off x="6018233" y="3653118"/>
            <a:ext cx="2704495" cy="2307835"/>
          </a:xfrm>
          <a:prstGeom prst="rect">
            <a:avLst/>
          </a:prstGeom>
        </p:spPr>
      </p:pic>
      <p:cxnSp>
        <p:nvCxnSpPr>
          <p:cNvPr id="9" name="Straight Arrow Connector 8"/>
          <p:cNvCxnSpPr/>
          <p:nvPr/>
        </p:nvCxnSpPr>
        <p:spPr>
          <a:xfrm flipV="1">
            <a:off x="6170594" y="2667198"/>
            <a:ext cx="237645" cy="189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8479527" y="5329320"/>
            <a:ext cx="236359" cy="1607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069108" y="2205095"/>
            <a:ext cx="602744" cy="92420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Tahoma"/>
            </a:endParaRPr>
          </a:p>
        </p:txBody>
      </p:sp>
      <p:sp>
        <p:nvSpPr>
          <p:cNvPr id="12" name="Rectangle 11"/>
          <p:cNvSpPr/>
          <p:nvPr/>
        </p:nvSpPr>
        <p:spPr>
          <a:xfrm>
            <a:off x="7770377" y="1210593"/>
            <a:ext cx="602744" cy="92420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Tahoma"/>
            </a:endParaRPr>
          </a:p>
        </p:txBody>
      </p:sp>
      <p:sp>
        <p:nvSpPr>
          <p:cNvPr id="13" name="Rectangle 12"/>
          <p:cNvSpPr/>
          <p:nvPr/>
        </p:nvSpPr>
        <p:spPr>
          <a:xfrm>
            <a:off x="7876783" y="2205095"/>
            <a:ext cx="602744" cy="92420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Tahoma"/>
            </a:endParaRPr>
          </a:p>
        </p:txBody>
      </p:sp>
      <p:sp>
        <p:nvSpPr>
          <p:cNvPr id="14" name="Rectangle 13"/>
          <p:cNvSpPr/>
          <p:nvPr/>
        </p:nvSpPr>
        <p:spPr>
          <a:xfrm>
            <a:off x="7155538" y="4947580"/>
            <a:ext cx="602744" cy="92420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Tahoma"/>
            </a:endParaRPr>
          </a:p>
        </p:txBody>
      </p:sp>
      <p:sp>
        <p:nvSpPr>
          <p:cNvPr id="15" name="Text Placeholder 2"/>
          <p:cNvSpPr txBox="1">
            <a:spLocks/>
          </p:cNvSpPr>
          <p:nvPr/>
        </p:nvSpPr>
        <p:spPr>
          <a:xfrm>
            <a:off x="8762382" y="1979839"/>
            <a:ext cx="2725765" cy="450514"/>
          </a:xfrm>
          <a:prstGeom prst="rect">
            <a:avLst/>
          </a:prstGeom>
        </p:spPr>
        <p:txBody>
          <a:bodyPr vert="horz" lIns="91416" tIns="45708" rIns="91416" bIns="45708" rtlCol="0">
            <a:normAutofit/>
          </a:bodyPr>
          <a:lstStyle>
            <a:lvl1pPr marL="0" indent="0" algn="l" defTabSz="914400" rtl="0" eaLnBrk="1" latinLnBrk="0" hangingPunct="1">
              <a:lnSpc>
                <a:spcPct val="90000"/>
              </a:lnSpc>
              <a:spcBef>
                <a:spcPts val="600"/>
              </a:spcBef>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8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9pPr>
          </a:lstStyle>
          <a:p>
            <a:pPr algn="ctr" defTabSz="914126"/>
            <a:r>
              <a:rPr lang="en-US" sz="2399" dirty="0">
                <a:solidFill>
                  <a:srgbClr val="000000"/>
                </a:solidFill>
                <a:latin typeface="Calibri Light" panose="020F0302020204030204" pitchFamily="34" charset="0"/>
              </a:rPr>
              <a:t>Not segregations</a:t>
            </a:r>
          </a:p>
          <a:p>
            <a:pPr defTabSz="914126"/>
            <a:endParaRPr lang="en-US" sz="2399" dirty="0">
              <a:solidFill>
                <a:srgbClr val="000000"/>
              </a:solidFill>
              <a:latin typeface="Tahoma"/>
            </a:endParaRPr>
          </a:p>
        </p:txBody>
      </p:sp>
      <p:sp>
        <p:nvSpPr>
          <p:cNvPr id="16" name="Text Placeholder 2"/>
          <p:cNvSpPr txBox="1">
            <a:spLocks/>
          </p:cNvSpPr>
          <p:nvPr/>
        </p:nvSpPr>
        <p:spPr>
          <a:xfrm>
            <a:off x="8836899" y="4270266"/>
            <a:ext cx="2725765" cy="450514"/>
          </a:xfrm>
          <a:prstGeom prst="rect">
            <a:avLst/>
          </a:prstGeom>
        </p:spPr>
        <p:txBody>
          <a:bodyPr vert="horz" lIns="91416" tIns="45708" rIns="91416" bIns="45708" rtlCol="0">
            <a:normAutofit/>
          </a:bodyPr>
          <a:lstStyle>
            <a:lvl1pPr marL="0" indent="0" algn="l" defTabSz="914400" rtl="0" eaLnBrk="1" latinLnBrk="0" hangingPunct="1">
              <a:lnSpc>
                <a:spcPct val="90000"/>
              </a:lnSpc>
              <a:spcBef>
                <a:spcPts val="600"/>
              </a:spcBef>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8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9pPr>
          </a:lstStyle>
          <a:p>
            <a:pPr algn="ctr" defTabSz="914126"/>
            <a:r>
              <a:rPr lang="en-US" sz="2399" dirty="0">
                <a:solidFill>
                  <a:srgbClr val="000000"/>
                </a:solidFill>
                <a:latin typeface="Calibri Light" panose="020F0302020204030204" pitchFamily="34" charset="0"/>
              </a:rPr>
              <a:t>Not a segregation</a:t>
            </a:r>
          </a:p>
          <a:p>
            <a:pPr defTabSz="914126"/>
            <a:endParaRPr lang="en-US" sz="2399" dirty="0">
              <a:solidFill>
                <a:srgbClr val="000000"/>
              </a:solidFill>
              <a:latin typeface="Tahoma"/>
            </a:endParaRPr>
          </a:p>
        </p:txBody>
      </p:sp>
      <p:sp>
        <p:nvSpPr>
          <p:cNvPr id="17" name="Text Placeholder 2"/>
          <p:cNvSpPr txBox="1">
            <a:spLocks/>
          </p:cNvSpPr>
          <p:nvPr/>
        </p:nvSpPr>
        <p:spPr>
          <a:xfrm>
            <a:off x="8762382" y="4947580"/>
            <a:ext cx="2725765" cy="735778"/>
          </a:xfrm>
          <a:prstGeom prst="rect">
            <a:avLst/>
          </a:prstGeom>
        </p:spPr>
        <p:txBody>
          <a:bodyPr vert="horz" lIns="91416" tIns="45708" rIns="91416" bIns="45708" rtlCol="0">
            <a:normAutofit fontScale="92500" lnSpcReduction="20000"/>
          </a:bodyPr>
          <a:lstStyle>
            <a:lvl1pPr marL="0" indent="0" algn="l" defTabSz="914400" rtl="0" eaLnBrk="1" latinLnBrk="0" hangingPunct="1">
              <a:lnSpc>
                <a:spcPct val="90000"/>
              </a:lnSpc>
              <a:spcBef>
                <a:spcPts val="600"/>
              </a:spcBef>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8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9pPr>
          </a:lstStyle>
          <a:p>
            <a:pPr algn="ctr" defTabSz="914126"/>
            <a:r>
              <a:rPr lang="en-US" sz="2599" u="sng" dirty="0">
                <a:solidFill>
                  <a:srgbClr val="000000"/>
                </a:solidFill>
                <a:latin typeface="Calibri Light" panose="020F0302020204030204" pitchFamily="34" charset="0"/>
              </a:rPr>
              <a:t>Non</a:t>
            </a:r>
            <a:r>
              <a:rPr lang="en-US" sz="2599" dirty="0">
                <a:solidFill>
                  <a:srgbClr val="000000"/>
                </a:solidFill>
                <a:latin typeface="Calibri Light" panose="020F0302020204030204" pitchFamily="34" charset="0"/>
              </a:rPr>
              <a:t>-segregation</a:t>
            </a:r>
          </a:p>
          <a:p>
            <a:pPr marL="342797" indent="-342797" algn="ctr" defTabSz="914126">
              <a:buFont typeface="Arial" panose="020B0604020202020204" pitchFamily="34" charset="0"/>
              <a:buChar char="•"/>
            </a:pPr>
            <a:r>
              <a:rPr lang="en-US" sz="2599" dirty="0">
                <a:solidFill>
                  <a:srgbClr val="000000"/>
                </a:solidFill>
                <a:latin typeface="Calibri Light" panose="020F0302020204030204" pitchFamily="34" charset="0"/>
              </a:rPr>
              <a:t>BS4</a:t>
            </a:r>
          </a:p>
          <a:p>
            <a:pPr defTabSz="914126"/>
            <a:endParaRPr lang="en-US" sz="2399" dirty="0">
              <a:solidFill>
                <a:srgbClr val="000000"/>
              </a:solidFill>
              <a:latin typeface="Tahoma"/>
            </a:endParaRPr>
          </a:p>
        </p:txBody>
      </p:sp>
      <p:sp>
        <p:nvSpPr>
          <p:cNvPr id="18" name="Rectangle 17"/>
          <p:cNvSpPr/>
          <p:nvPr/>
        </p:nvSpPr>
        <p:spPr>
          <a:xfrm>
            <a:off x="7875698" y="3878667"/>
            <a:ext cx="602744" cy="92420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Tahoma"/>
            </a:endParaRPr>
          </a:p>
        </p:txBody>
      </p:sp>
      <p:cxnSp>
        <p:nvCxnSpPr>
          <p:cNvPr id="20" name="Curved Connector 19"/>
          <p:cNvCxnSpPr>
            <a:stCxn id="8" idx="2"/>
          </p:cNvCxnSpPr>
          <p:nvPr/>
        </p:nvCxnSpPr>
        <p:spPr>
          <a:xfrm rot="5400000" flipH="1" flipV="1">
            <a:off x="7796626" y="4716460"/>
            <a:ext cx="818348" cy="1670640"/>
          </a:xfrm>
          <a:prstGeom prst="curvedConnector4">
            <a:avLst>
              <a:gd name="adj1" fmla="val -27927"/>
              <a:gd name="adj2" fmla="val 9047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p:cNvCxnSpPr/>
          <p:nvPr/>
        </p:nvCxnSpPr>
        <p:spPr>
          <a:xfrm>
            <a:off x="8540620" y="4270266"/>
            <a:ext cx="500499" cy="255487"/>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7" idx="2"/>
          </p:cNvCxnSpPr>
          <p:nvPr/>
        </p:nvCxnSpPr>
        <p:spPr>
          <a:xfrm rot="5400000" flipH="1" flipV="1">
            <a:off x="7775746" y="1934227"/>
            <a:ext cx="860104" cy="1670638"/>
          </a:xfrm>
          <a:prstGeom prst="curvedConnector4">
            <a:avLst>
              <a:gd name="adj1" fmla="val -26571"/>
              <a:gd name="adj2" fmla="val 9047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p:cNvCxnSpPr/>
          <p:nvPr/>
        </p:nvCxnSpPr>
        <p:spPr>
          <a:xfrm flipV="1">
            <a:off x="8540620" y="2217793"/>
            <a:ext cx="500499" cy="212560"/>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p:cNvCxnSpPr/>
          <p:nvPr/>
        </p:nvCxnSpPr>
        <p:spPr>
          <a:xfrm rot="16200000" flipH="1">
            <a:off x="8259560" y="1276200"/>
            <a:ext cx="895117" cy="667998"/>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58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P spid="11" grpId="0" animBg="1"/>
      <p:bldP spid="12" grpId="0" animBg="1"/>
      <p:bldP spid="13" grpId="0" animBg="1"/>
      <p:bldP spid="14" grpId="0" animBg="1"/>
      <p:bldP spid="15" grpId="0"/>
      <p:bldP spid="16" grpId="0"/>
      <p:bldP spid="17" grpId="0"/>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081" y="153253"/>
            <a:ext cx="3275746" cy="1923549"/>
          </a:xfrm>
        </p:spPr>
        <p:txBody>
          <a:bodyPr>
            <a:normAutofit/>
          </a:bodyPr>
          <a:lstStyle/>
          <a:p>
            <a:pPr algn="ctr"/>
            <a:r>
              <a:rPr lang="en-US" sz="3999" dirty="0">
                <a:latin typeface="Calibri Light" panose="020F0302020204030204" pitchFamily="34" charset="0"/>
              </a:rPr>
              <a:t>Segregation Statistics</a:t>
            </a:r>
          </a:p>
        </p:txBody>
      </p:sp>
      <p:sp>
        <p:nvSpPr>
          <p:cNvPr id="3" name="Text Placeholder 2"/>
          <p:cNvSpPr>
            <a:spLocks noGrp="1"/>
          </p:cNvSpPr>
          <p:nvPr>
            <p:ph type="body" sz="half" idx="2"/>
          </p:nvPr>
        </p:nvSpPr>
        <p:spPr>
          <a:xfrm>
            <a:off x="457081" y="2438658"/>
            <a:ext cx="3504288" cy="3732828"/>
          </a:xfrm>
        </p:spPr>
        <p:txBody>
          <a:bodyPr>
            <a:normAutofit lnSpcReduction="10000"/>
          </a:bodyPr>
          <a:lstStyle/>
          <a:p>
            <a:pPr marL="285664" indent="-285664">
              <a:buFont typeface="Arial" panose="020B0604020202020204" pitchFamily="34" charset="0"/>
              <a:buChar char="•"/>
            </a:pPr>
            <a:r>
              <a:rPr lang="en-US" sz="1799" dirty="0">
                <a:latin typeface="Calibri Light" panose="020F0302020204030204" pitchFamily="34" charset="0"/>
              </a:rPr>
              <a:t>Published statistical models</a:t>
            </a:r>
          </a:p>
          <a:p>
            <a:pPr marL="742727" lvl="1" indent="-285664">
              <a:buFont typeface="Arial" panose="020B0604020202020204" pitchFamily="34" charset="0"/>
              <a:buChar char="•"/>
            </a:pPr>
            <a:r>
              <a:rPr lang="en-US" sz="1799" dirty="0">
                <a:latin typeface="Calibri Light" panose="020F0302020204030204" pitchFamily="34" charset="0"/>
              </a:rPr>
              <a:t>Take into account age-related penetrance and </a:t>
            </a:r>
            <a:r>
              <a:rPr lang="en-US" sz="1799" dirty="0" err="1">
                <a:latin typeface="Calibri Light" panose="020F0302020204030204" pitchFamily="34" charset="0"/>
              </a:rPr>
              <a:t>phenocopy</a:t>
            </a:r>
            <a:r>
              <a:rPr lang="en-US" sz="1799" dirty="0">
                <a:latin typeface="Calibri Light" panose="020F0302020204030204" pitchFamily="34" charset="0"/>
              </a:rPr>
              <a:t> rates</a:t>
            </a:r>
          </a:p>
          <a:p>
            <a:pPr marL="742727" lvl="1" indent="-285664">
              <a:buFont typeface="Arial" panose="020B0604020202020204" pitchFamily="34" charset="0"/>
              <a:buChar char="•"/>
            </a:pPr>
            <a:r>
              <a:rPr lang="en-US" sz="1799" dirty="0">
                <a:latin typeface="Calibri Light" panose="020F0302020204030204" pitchFamily="34" charset="0"/>
              </a:rPr>
              <a:t>Utilize a Bayesian analysis model</a:t>
            </a:r>
          </a:p>
          <a:p>
            <a:endParaRPr lang="en-US" sz="1799" dirty="0">
              <a:latin typeface="Calibri Light" panose="020F0302020204030204" pitchFamily="34" charset="0"/>
            </a:endParaRPr>
          </a:p>
          <a:p>
            <a:pPr marL="285664" indent="-285664">
              <a:buFont typeface="Arial" panose="020B0604020202020204" pitchFamily="34" charset="0"/>
              <a:buChar char="•"/>
            </a:pPr>
            <a:r>
              <a:rPr lang="en-US" sz="1799" dirty="0">
                <a:latin typeface="Calibri Light" panose="020F0302020204030204" pitchFamily="34" charset="0"/>
              </a:rPr>
              <a:t>Degrees of relatedness impact strength of the segregation</a:t>
            </a:r>
          </a:p>
          <a:p>
            <a:pPr marL="742727" lvl="1" indent="-285664">
              <a:buFont typeface="Arial" panose="020B0604020202020204" pitchFamily="34" charset="0"/>
              <a:buChar char="•"/>
            </a:pPr>
            <a:r>
              <a:rPr lang="en-US" sz="1799" dirty="0">
                <a:latin typeface="Calibri Light" panose="020F0302020204030204" pitchFamily="34" charset="0"/>
              </a:rPr>
              <a:t>i.e. segregations with more distant relatives provide stronger statistical evidence than segregations with a first degree relative</a:t>
            </a:r>
          </a:p>
          <a:p>
            <a:endParaRPr lang="en-US" dirty="0"/>
          </a:p>
        </p:txBody>
      </p:sp>
      <p:pic>
        <p:nvPicPr>
          <p:cNvPr id="5" name="Content Placeholder 4"/>
          <p:cNvPicPr>
            <a:picLocks noChangeAspect="1"/>
          </p:cNvPicPr>
          <p:nvPr/>
        </p:nvPicPr>
        <p:blipFill>
          <a:blip r:embed="rId3"/>
          <a:stretch>
            <a:fillRect/>
          </a:stretch>
        </p:blipFill>
        <p:spPr>
          <a:xfrm>
            <a:off x="5332612" y="674794"/>
            <a:ext cx="6200806" cy="5256431"/>
          </a:xfrm>
          <a:prstGeom prst="rect">
            <a:avLst/>
          </a:prstGeom>
        </p:spPr>
      </p:pic>
      <p:sp>
        <p:nvSpPr>
          <p:cNvPr id="6" name="Rectangle 5"/>
          <p:cNvSpPr/>
          <p:nvPr/>
        </p:nvSpPr>
        <p:spPr>
          <a:xfrm>
            <a:off x="5798858" y="5007018"/>
            <a:ext cx="602744" cy="924207"/>
          </a:xfrm>
          <a:prstGeom prst="rect">
            <a:avLst/>
          </a:prstGeom>
          <a:noFill/>
          <a:ln w="285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Tahoma"/>
            </a:endParaRPr>
          </a:p>
        </p:txBody>
      </p:sp>
      <p:sp>
        <p:nvSpPr>
          <p:cNvPr id="7" name="Rectangle 6"/>
          <p:cNvSpPr/>
          <p:nvPr/>
        </p:nvSpPr>
        <p:spPr>
          <a:xfrm>
            <a:off x="7084755" y="5007018"/>
            <a:ext cx="688090" cy="924207"/>
          </a:xfrm>
          <a:prstGeom prst="rect">
            <a:avLst/>
          </a:prstGeom>
          <a:noFill/>
          <a:ln w="285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Tahoma"/>
            </a:endParaRPr>
          </a:p>
        </p:txBody>
      </p:sp>
      <p:sp>
        <p:nvSpPr>
          <p:cNvPr id="8" name="Rectangle 7"/>
          <p:cNvSpPr/>
          <p:nvPr/>
        </p:nvSpPr>
        <p:spPr>
          <a:xfrm>
            <a:off x="7935397" y="5007018"/>
            <a:ext cx="602744" cy="924207"/>
          </a:xfrm>
          <a:prstGeom prst="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Tahoma"/>
            </a:endParaRPr>
          </a:p>
        </p:txBody>
      </p:sp>
      <p:sp>
        <p:nvSpPr>
          <p:cNvPr id="9" name="Rectangle 8"/>
          <p:cNvSpPr/>
          <p:nvPr/>
        </p:nvSpPr>
        <p:spPr>
          <a:xfrm>
            <a:off x="8303638" y="3733721"/>
            <a:ext cx="602744" cy="924207"/>
          </a:xfrm>
          <a:prstGeom prst="rect">
            <a:avLst/>
          </a:prstGeom>
          <a:noFill/>
          <a:ln w="28575">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Tahoma"/>
            </a:endParaRPr>
          </a:p>
        </p:txBody>
      </p:sp>
      <p:sp>
        <p:nvSpPr>
          <p:cNvPr id="10" name="Rectangle 9"/>
          <p:cNvSpPr/>
          <p:nvPr/>
        </p:nvSpPr>
        <p:spPr>
          <a:xfrm>
            <a:off x="9446340" y="3733721"/>
            <a:ext cx="602744" cy="924207"/>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66BBDD">
                  <a:lumMod val="75000"/>
                </a:srgbClr>
              </a:solidFill>
              <a:latin typeface="Tahoma"/>
            </a:endParaRPr>
          </a:p>
        </p:txBody>
      </p:sp>
    </p:spTree>
    <p:extLst>
      <p:ext uri="{BB962C8B-B14F-4D97-AF65-F5344CB8AC3E}">
        <p14:creationId xmlns:p14="http://schemas.microsoft.com/office/powerpoint/2010/main" val="171195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animBg="1"/>
      <p:bldP spid="7" grpId="0" animBg="1"/>
      <p:bldP spid="8" grpId="0" animBg="1"/>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080" y="381794"/>
            <a:ext cx="3275746" cy="1923549"/>
          </a:xfrm>
        </p:spPr>
        <p:txBody>
          <a:bodyPr>
            <a:normAutofit/>
          </a:bodyPr>
          <a:lstStyle/>
          <a:p>
            <a:pPr algn="ctr"/>
            <a:r>
              <a:rPr lang="en-US" sz="3999" dirty="0">
                <a:latin typeface="Calibri Light" panose="020F0302020204030204" pitchFamily="34" charset="0"/>
              </a:rPr>
              <a:t>Functional Data</a:t>
            </a:r>
          </a:p>
        </p:txBody>
      </p:sp>
      <p:sp>
        <p:nvSpPr>
          <p:cNvPr id="3" name="Text Placeholder 2"/>
          <p:cNvSpPr>
            <a:spLocks noGrp="1"/>
          </p:cNvSpPr>
          <p:nvPr>
            <p:ph type="body" sz="half" idx="2"/>
          </p:nvPr>
        </p:nvSpPr>
        <p:spPr>
          <a:xfrm>
            <a:off x="457080" y="2742584"/>
            <a:ext cx="3275746" cy="3581262"/>
          </a:xfrm>
        </p:spPr>
        <p:txBody>
          <a:bodyPr>
            <a:normAutofit/>
          </a:bodyPr>
          <a:lstStyle/>
          <a:p>
            <a:pPr algn="ctr"/>
            <a:r>
              <a:rPr lang="en-US" sz="2399" dirty="0">
                <a:latin typeface="Calibri Light" panose="020F0302020204030204" pitchFamily="34" charset="0"/>
              </a:rPr>
              <a:t>Are there published functional studies on this variant?</a:t>
            </a:r>
          </a:p>
          <a:p>
            <a:pPr algn="ctr"/>
            <a:endParaRPr lang="en-US" sz="2399" dirty="0">
              <a:latin typeface="Calibri Light" panose="020F0302020204030204" pitchFamily="34" charset="0"/>
            </a:endParaRPr>
          </a:p>
          <a:p>
            <a:pPr marL="285664" indent="-285664">
              <a:buFont typeface="Arial" panose="020B0604020202020204" pitchFamily="34" charset="0"/>
              <a:buChar char="•"/>
            </a:pPr>
            <a:r>
              <a:rPr lang="en-US" sz="1799" dirty="0">
                <a:latin typeface="Calibri Light" panose="020F0302020204030204" pitchFamily="34" charset="0"/>
              </a:rPr>
              <a:t>How closely does the assay reflect the biological environment?</a:t>
            </a:r>
          </a:p>
          <a:p>
            <a:pPr marL="742727" lvl="1" indent="-285664">
              <a:buFont typeface="Arial" panose="020B0604020202020204" pitchFamily="34" charset="0"/>
              <a:buChar char="•"/>
            </a:pPr>
            <a:r>
              <a:rPr lang="en-US" sz="1799" dirty="0">
                <a:latin typeface="Calibri Light" panose="020F0302020204030204" pitchFamily="34" charset="0"/>
              </a:rPr>
              <a:t>In vivo vs. in vitro, human vs. animal</a:t>
            </a:r>
          </a:p>
          <a:p>
            <a:pPr marL="285664" indent="-285664">
              <a:buFont typeface="Arial" panose="020B0604020202020204" pitchFamily="34" charset="0"/>
              <a:buChar char="•"/>
            </a:pPr>
            <a:r>
              <a:rPr lang="en-US" sz="1799" dirty="0">
                <a:latin typeface="Calibri Light" panose="020F0302020204030204" pitchFamily="34" charset="0"/>
              </a:rPr>
              <a:t>Want studies that are validated, reproducible, and robust</a:t>
            </a:r>
          </a:p>
          <a:p>
            <a:endParaRPr lang="en-US" dirty="0">
              <a:latin typeface="Calibri Light" panose="020F030202020403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877618329"/>
              </p:ext>
            </p:extLst>
          </p:nvPr>
        </p:nvGraphicFramePr>
        <p:xfrm>
          <a:off x="5865872" y="1524496"/>
          <a:ext cx="5128406" cy="3810374"/>
        </p:xfrm>
        <a:graphic>
          <a:graphicData uri="http://schemas.openxmlformats.org/drawingml/2006/table">
            <a:tbl>
              <a:tblPr bandRow="1">
                <a:tableStyleId>{5C22544A-7EE6-4342-B048-85BDC9FD1C3A}</a:tableStyleId>
              </a:tblPr>
              <a:tblGrid>
                <a:gridCol w="837982">
                  <a:extLst>
                    <a:ext uri="{9D8B030D-6E8A-4147-A177-3AD203B41FA5}">
                      <a16:colId xmlns:a16="http://schemas.microsoft.com/office/drawing/2014/main" val="20000"/>
                    </a:ext>
                  </a:extLst>
                </a:gridCol>
                <a:gridCol w="4290424">
                  <a:extLst>
                    <a:ext uri="{9D8B030D-6E8A-4147-A177-3AD203B41FA5}">
                      <a16:colId xmlns:a16="http://schemas.microsoft.com/office/drawing/2014/main" val="20001"/>
                    </a:ext>
                  </a:extLst>
                </a:gridCol>
              </a:tblGrid>
              <a:tr h="1905187">
                <a:tc>
                  <a:txBody>
                    <a:bodyPr/>
                    <a:lstStyle/>
                    <a:p>
                      <a:pPr algn="ctr"/>
                      <a:r>
                        <a:rPr lang="en-US" sz="1800" b="1" dirty="0">
                          <a:solidFill>
                            <a:srgbClr val="E16461"/>
                          </a:solidFill>
                          <a:latin typeface="Calibri Light" panose="020F0302020204030204" pitchFamily="34" charset="0"/>
                        </a:rPr>
                        <a:t>PS3</a:t>
                      </a:r>
                    </a:p>
                  </a:txBody>
                  <a:tcPr marL="91416" marR="91416" marT="45708" marB="45708" anchor="ctr"/>
                </a:tc>
                <a:tc>
                  <a:txBody>
                    <a:bodyPr/>
                    <a:lstStyle/>
                    <a:p>
                      <a:r>
                        <a:rPr lang="en-US" sz="1800" dirty="0">
                          <a:latin typeface="Calibri Light" panose="020F0302020204030204" pitchFamily="34" charset="0"/>
                        </a:rPr>
                        <a:t>Well-established in vitro or in vivo functional studies supportive of a damaging effect on the gene or gene product</a:t>
                      </a:r>
                    </a:p>
                    <a:p>
                      <a:endParaRPr lang="en-US" sz="1800" dirty="0">
                        <a:latin typeface="Calibri Light" panose="020F0302020204030204" pitchFamily="34" charset="0"/>
                      </a:endParaRPr>
                    </a:p>
                  </a:txBody>
                  <a:tcPr marL="91416" marR="91416" marT="45708" marB="45708" anchor="ctr"/>
                </a:tc>
                <a:extLst>
                  <a:ext uri="{0D108BD9-81ED-4DB2-BD59-A6C34878D82A}">
                    <a16:rowId xmlns:a16="http://schemas.microsoft.com/office/drawing/2014/main" val="10000"/>
                  </a:ext>
                </a:extLst>
              </a:tr>
              <a:tr h="1905187">
                <a:tc>
                  <a:txBody>
                    <a:bodyPr/>
                    <a:lstStyle/>
                    <a:p>
                      <a:pPr algn="ctr"/>
                      <a:r>
                        <a:rPr lang="en-US" sz="1800" b="1" dirty="0">
                          <a:solidFill>
                            <a:srgbClr val="00B050"/>
                          </a:solidFill>
                          <a:latin typeface="Calibri Light" panose="020F0302020204030204" pitchFamily="34" charset="0"/>
                        </a:rPr>
                        <a:t>BS3</a:t>
                      </a:r>
                    </a:p>
                  </a:txBody>
                  <a:tcPr marL="91416" marR="91416" marT="45708" marB="45708" anchor="ctr"/>
                </a:tc>
                <a:tc>
                  <a:txBody>
                    <a:bodyPr/>
                    <a:lstStyle/>
                    <a:p>
                      <a:r>
                        <a:rPr lang="en-US" sz="1800" dirty="0">
                          <a:latin typeface="Calibri Light" panose="020F0302020204030204" pitchFamily="34" charset="0"/>
                        </a:rPr>
                        <a:t>Well-established in vitro or in vivo functional studies show no damaging effect on protein function or splicing</a:t>
                      </a:r>
                    </a:p>
                    <a:p>
                      <a:endParaRPr lang="en-US" sz="1800" dirty="0">
                        <a:latin typeface="Calibri Light" panose="020F0302020204030204" pitchFamily="34" charset="0"/>
                      </a:endParaRPr>
                    </a:p>
                  </a:txBody>
                  <a:tcPr marL="91416" marR="91416" marT="45708" marB="45708"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00944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846" y="77073"/>
            <a:ext cx="3275746" cy="1923549"/>
          </a:xfrm>
        </p:spPr>
        <p:txBody>
          <a:bodyPr>
            <a:normAutofit/>
          </a:bodyPr>
          <a:lstStyle/>
          <a:p>
            <a:pPr algn="ctr"/>
            <a:r>
              <a:rPr lang="en-US" sz="3999" dirty="0">
                <a:latin typeface="Calibri Light" panose="020F0302020204030204" pitchFamily="34" charset="0"/>
              </a:rPr>
              <a:t>Mutational Hotspots</a:t>
            </a:r>
          </a:p>
        </p:txBody>
      </p:sp>
      <p:sp>
        <p:nvSpPr>
          <p:cNvPr id="3" name="Text Placeholder 2"/>
          <p:cNvSpPr>
            <a:spLocks noGrp="1"/>
          </p:cNvSpPr>
          <p:nvPr>
            <p:ph type="body" sz="half" idx="2"/>
          </p:nvPr>
        </p:nvSpPr>
        <p:spPr>
          <a:xfrm>
            <a:off x="533262" y="2208926"/>
            <a:ext cx="3275746" cy="1220075"/>
          </a:xfrm>
        </p:spPr>
        <p:txBody>
          <a:bodyPr>
            <a:normAutofit/>
          </a:bodyPr>
          <a:lstStyle/>
          <a:p>
            <a:pPr algn="ctr"/>
            <a:r>
              <a:rPr lang="en-US" sz="2399" dirty="0">
                <a:latin typeface="Calibri Light" panose="020F0302020204030204" pitchFamily="34" charset="0"/>
              </a:rPr>
              <a:t>Is the variant within a known hotspot or functional domain?</a:t>
            </a:r>
          </a:p>
        </p:txBody>
      </p:sp>
      <p:sp>
        <p:nvSpPr>
          <p:cNvPr id="5" name="Text Placeholder 2"/>
          <p:cNvSpPr txBox="1">
            <a:spLocks/>
          </p:cNvSpPr>
          <p:nvPr/>
        </p:nvSpPr>
        <p:spPr>
          <a:xfrm>
            <a:off x="553440" y="4952605"/>
            <a:ext cx="3407929" cy="1220075"/>
          </a:xfrm>
          <a:prstGeom prst="rect">
            <a:avLst/>
          </a:prstGeom>
        </p:spPr>
        <p:txBody>
          <a:bodyPr vert="horz" lIns="91416" tIns="45708" rIns="91416" bIns="45708" rtlCol="0">
            <a:normAutofit/>
          </a:bodyPr>
          <a:lstStyle>
            <a:lvl1pPr marL="0" indent="0" algn="l" defTabSz="914400" rtl="0" eaLnBrk="1" latinLnBrk="0" hangingPunct="1">
              <a:lnSpc>
                <a:spcPct val="90000"/>
              </a:lnSpc>
              <a:spcBef>
                <a:spcPts val="600"/>
              </a:spcBef>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8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9pPr>
          </a:lstStyle>
          <a:p>
            <a:pPr defTabSz="914126"/>
            <a:r>
              <a:rPr lang="en-US" dirty="0">
                <a:solidFill>
                  <a:srgbClr val="000000"/>
                </a:solidFill>
                <a:latin typeface="Calibri Light" panose="020F0302020204030204" pitchFamily="34" charset="0"/>
              </a:rPr>
              <a:t>Examples:</a:t>
            </a:r>
          </a:p>
          <a:p>
            <a:pPr marL="285664" indent="-285664" defTabSz="914126">
              <a:buFont typeface="Arial" panose="020B0604020202020204" pitchFamily="34" charset="0"/>
              <a:buChar char="•"/>
            </a:pPr>
            <a:r>
              <a:rPr lang="en-US" dirty="0">
                <a:solidFill>
                  <a:srgbClr val="000000"/>
                </a:solidFill>
                <a:latin typeface="Calibri Light" panose="020F0302020204030204" pitchFamily="34" charset="0"/>
              </a:rPr>
              <a:t>Head region of MYH7 </a:t>
            </a:r>
          </a:p>
          <a:p>
            <a:pPr marL="285664" indent="-285664" defTabSz="914126">
              <a:buFont typeface="Arial" panose="020B0604020202020204" pitchFamily="34" charset="0"/>
              <a:buChar char="•"/>
            </a:pPr>
            <a:r>
              <a:rPr lang="en-US" dirty="0">
                <a:solidFill>
                  <a:srgbClr val="000000"/>
                </a:solidFill>
                <a:latin typeface="Calibri Light" panose="020F0302020204030204" pitchFamily="34" charset="0"/>
              </a:rPr>
              <a:t>N-SH2 and PTP domains of PTPN11</a:t>
            </a:r>
          </a:p>
          <a:p>
            <a:pPr marL="285664" indent="-285664" defTabSz="914126">
              <a:buFont typeface="Arial" panose="020B0604020202020204" pitchFamily="34" charset="0"/>
              <a:buChar char="•"/>
            </a:pPr>
            <a:r>
              <a:rPr lang="en-US" dirty="0">
                <a:solidFill>
                  <a:srgbClr val="000000"/>
                </a:solidFill>
                <a:latin typeface="Calibri Light" panose="020F0302020204030204" pitchFamily="34" charset="0"/>
              </a:rPr>
              <a:t>A-band of TTN</a:t>
            </a:r>
          </a:p>
        </p:txBody>
      </p:sp>
      <p:graphicFrame>
        <p:nvGraphicFramePr>
          <p:cNvPr id="7" name="Table 6"/>
          <p:cNvGraphicFramePr>
            <a:graphicFrameLocks noGrp="1"/>
          </p:cNvGraphicFramePr>
          <p:nvPr/>
        </p:nvGraphicFramePr>
        <p:xfrm>
          <a:off x="388608" y="3429000"/>
          <a:ext cx="3572759" cy="1386816"/>
        </p:xfrm>
        <a:graphic>
          <a:graphicData uri="http://schemas.openxmlformats.org/drawingml/2006/table">
            <a:tbl>
              <a:tblPr bandRow="1">
                <a:tableStyleId>{5C22544A-7EE6-4342-B048-85BDC9FD1C3A}</a:tableStyleId>
              </a:tblPr>
              <a:tblGrid>
                <a:gridCol w="677913">
                  <a:extLst>
                    <a:ext uri="{9D8B030D-6E8A-4147-A177-3AD203B41FA5}">
                      <a16:colId xmlns:a16="http://schemas.microsoft.com/office/drawing/2014/main" val="20000"/>
                    </a:ext>
                  </a:extLst>
                </a:gridCol>
                <a:gridCol w="2894846">
                  <a:extLst>
                    <a:ext uri="{9D8B030D-6E8A-4147-A177-3AD203B41FA5}">
                      <a16:colId xmlns:a16="http://schemas.microsoft.com/office/drawing/2014/main" val="20001"/>
                    </a:ext>
                  </a:extLst>
                </a:gridCol>
              </a:tblGrid>
              <a:tr h="1386479">
                <a:tc>
                  <a:txBody>
                    <a:bodyPr/>
                    <a:lstStyle/>
                    <a:p>
                      <a:pPr algn="ctr"/>
                      <a:r>
                        <a:rPr lang="en-US" sz="1700" b="1" dirty="0">
                          <a:solidFill>
                            <a:srgbClr val="E16461"/>
                          </a:solidFill>
                          <a:latin typeface="Calibri Light" panose="020F0302020204030204" pitchFamily="34" charset="0"/>
                        </a:rPr>
                        <a:t>PM1</a:t>
                      </a:r>
                    </a:p>
                  </a:txBody>
                  <a:tcPr marL="91416" marR="91416" marT="45708" marB="45708" anchor="ctr"/>
                </a:tc>
                <a:tc>
                  <a:txBody>
                    <a:bodyPr/>
                    <a:lstStyle/>
                    <a:p>
                      <a:r>
                        <a:rPr lang="en-US" sz="1700" dirty="0">
                          <a:latin typeface="Calibri Light" panose="020F0302020204030204" pitchFamily="34" charset="0"/>
                        </a:rPr>
                        <a:t>Located in a mutational hot spot and/or critical and well-established functional domain (e.g. active site of an enzyme) without benign variation</a:t>
                      </a:r>
                    </a:p>
                  </a:txBody>
                  <a:tcPr marL="91416" marR="91416" marT="45708" marB="45708" anchor="ctr"/>
                </a:tc>
                <a:extLst>
                  <a:ext uri="{0D108BD9-81ED-4DB2-BD59-A6C34878D82A}">
                    <a16:rowId xmlns:a16="http://schemas.microsoft.com/office/drawing/2014/main" val="10000"/>
                  </a:ext>
                </a:extLst>
              </a:tr>
            </a:tbl>
          </a:graphicData>
        </a:graphic>
      </p:graphicFrame>
      <p:pic>
        <p:nvPicPr>
          <p:cNvPr id="8" name="Content Placeholder 4"/>
          <p:cNvPicPr>
            <a:picLocks noChangeAspect="1"/>
          </p:cNvPicPr>
          <p:nvPr/>
        </p:nvPicPr>
        <p:blipFill>
          <a:blip r:embed="rId2"/>
          <a:stretch>
            <a:fillRect/>
          </a:stretch>
        </p:blipFill>
        <p:spPr>
          <a:xfrm>
            <a:off x="5256430" y="1663397"/>
            <a:ext cx="6266350" cy="3289208"/>
          </a:xfrm>
          <a:prstGeom prst="rect">
            <a:avLst/>
          </a:prstGeom>
        </p:spPr>
      </p:pic>
    </p:spTree>
    <p:extLst>
      <p:ext uri="{BB962C8B-B14F-4D97-AF65-F5344CB8AC3E}">
        <p14:creationId xmlns:p14="http://schemas.microsoft.com/office/powerpoint/2010/main" val="196385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082" y="1295956"/>
            <a:ext cx="3275746" cy="1923549"/>
          </a:xfrm>
        </p:spPr>
        <p:txBody>
          <a:bodyPr>
            <a:normAutofit/>
          </a:bodyPr>
          <a:lstStyle/>
          <a:p>
            <a:pPr algn="ctr"/>
            <a:r>
              <a:rPr lang="en-US" sz="3999" dirty="0">
                <a:latin typeface="Calibri Light" panose="020F0302020204030204" pitchFamily="34" charset="0"/>
                <a:cs typeface="Aparajita" panose="020B0604020202020204" pitchFamily="34" charset="0"/>
              </a:rPr>
              <a:t>Similar Variants</a:t>
            </a:r>
          </a:p>
        </p:txBody>
      </p:sp>
      <p:graphicFrame>
        <p:nvGraphicFramePr>
          <p:cNvPr id="5" name="Content Placeholder 4"/>
          <p:cNvGraphicFramePr>
            <a:graphicFrameLocks noGrp="1"/>
          </p:cNvGraphicFramePr>
          <p:nvPr>
            <p:ph idx="1"/>
          </p:nvPr>
        </p:nvGraphicFramePr>
        <p:xfrm>
          <a:off x="5181839" y="988061"/>
          <a:ext cx="6169006" cy="3199566"/>
        </p:xfrm>
        <a:graphic>
          <a:graphicData uri="http://schemas.openxmlformats.org/drawingml/2006/table">
            <a:tbl>
              <a:tblPr bandRow="1">
                <a:tableStyleId>{5C22544A-7EE6-4342-B048-85BDC9FD1C3A}</a:tableStyleId>
              </a:tblPr>
              <a:tblGrid>
                <a:gridCol w="1066247">
                  <a:extLst>
                    <a:ext uri="{9D8B030D-6E8A-4147-A177-3AD203B41FA5}">
                      <a16:colId xmlns:a16="http://schemas.microsoft.com/office/drawing/2014/main" val="20000"/>
                    </a:ext>
                  </a:extLst>
                </a:gridCol>
                <a:gridCol w="5102759">
                  <a:extLst>
                    <a:ext uri="{9D8B030D-6E8A-4147-A177-3AD203B41FA5}">
                      <a16:colId xmlns:a16="http://schemas.microsoft.com/office/drawing/2014/main" val="20001"/>
                    </a:ext>
                  </a:extLst>
                </a:gridCol>
              </a:tblGrid>
              <a:tr h="1599783">
                <a:tc>
                  <a:txBody>
                    <a:bodyPr/>
                    <a:lstStyle/>
                    <a:p>
                      <a:pPr algn="ctr"/>
                      <a:r>
                        <a:rPr lang="en-US" sz="1800" b="1" dirty="0">
                          <a:solidFill>
                            <a:srgbClr val="E16461"/>
                          </a:solidFill>
                          <a:latin typeface="Calibri Light" panose="020F0302020204030204" pitchFamily="34" charset="0"/>
                        </a:rPr>
                        <a:t>PS1</a:t>
                      </a:r>
                    </a:p>
                  </a:txBody>
                  <a:tcPr marL="91392" marR="91392" marT="45708" marB="45708" anchor="ctr"/>
                </a:tc>
                <a:tc>
                  <a:txBody>
                    <a:bodyPr/>
                    <a:lstStyle/>
                    <a:p>
                      <a:pPr algn="l"/>
                      <a:r>
                        <a:rPr lang="en-US" sz="1800" dirty="0">
                          <a:latin typeface="Calibri Light" panose="020F0302020204030204" pitchFamily="34" charset="0"/>
                        </a:rPr>
                        <a:t>Same amino acid change as a previously established pathogenic variant regardless of nucleotide change</a:t>
                      </a:r>
                    </a:p>
                    <a:p>
                      <a:pPr marL="285750" indent="-285750" algn="l">
                        <a:buFont typeface="Arial" panose="020B0604020202020204" pitchFamily="34" charset="0"/>
                        <a:buChar char="•"/>
                      </a:pPr>
                      <a:r>
                        <a:rPr lang="en-US" sz="1800" dirty="0">
                          <a:latin typeface="Calibri Light" panose="020F0302020204030204" pitchFamily="34" charset="0"/>
                        </a:rPr>
                        <a:t>Ex: Val-</a:t>
                      </a:r>
                      <a:r>
                        <a:rPr lang="en-US" sz="1800" dirty="0" err="1">
                          <a:latin typeface="Calibri Light" panose="020F0302020204030204" pitchFamily="34" charset="0"/>
                        </a:rPr>
                        <a:t>Leu</a:t>
                      </a:r>
                      <a:r>
                        <a:rPr lang="en-US" sz="1800" dirty="0">
                          <a:latin typeface="Calibri Light" panose="020F0302020204030204" pitchFamily="34" charset="0"/>
                        </a:rPr>
                        <a:t> caused by G&gt;C is pathogenic, now you are evaluating Val-</a:t>
                      </a:r>
                      <a:r>
                        <a:rPr lang="en-US" sz="1800" dirty="0" err="1">
                          <a:latin typeface="Calibri Light" panose="020F0302020204030204" pitchFamily="34" charset="0"/>
                        </a:rPr>
                        <a:t>Leu</a:t>
                      </a:r>
                      <a:r>
                        <a:rPr lang="en-US" sz="1800" dirty="0">
                          <a:latin typeface="Calibri Light" panose="020F0302020204030204" pitchFamily="34" charset="0"/>
                        </a:rPr>
                        <a:t> caused by G&gt;T in the same codon</a:t>
                      </a:r>
                    </a:p>
                  </a:txBody>
                  <a:tcPr marL="91392" marR="91392" marT="45708" marB="45708" anchor="ctr"/>
                </a:tc>
                <a:extLst>
                  <a:ext uri="{0D108BD9-81ED-4DB2-BD59-A6C34878D82A}">
                    <a16:rowId xmlns:a16="http://schemas.microsoft.com/office/drawing/2014/main" val="10000"/>
                  </a:ext>
                </a:extLst>
              </a:tr>
              <a:tr h="1599783">
                <a:tc>
                  <a:txBody>
                    <a:bodyPr/>
                    <a:lstStyle/>
                    <a:p>
                      <a:pPr algn="ctr"/>
                      <a:r>
                        <a:rPr lang="en-US" sz="1800" b="1">
                          <a:solidFill>
                            <a:srgbClr val="E16461"/>
                          </a:solidFill>
                          <a:latin typeface="Calibri Light" panose="020F0302020204030204" pitchFamily="34" charset="0"/>
                        </a:rPr>
                        <a:t>PM5</a:t>
                      </a:r>
                      <a:endParaRPr lang="en-US" sz="1800" b="1" dirty="0">
                        <a:solidFill>
                          <a:srgbClr val="E16461"/>
                        </a:solidFill>
                        <a:latin typeface="Calibri Light" panose="020F0302020204030204" pitchFamily="34" charset="0"/>
                      </a:endParaRPr>
                    </a:p>
                  </a:txBody>
                  <a:tcPr marL="91392" marR="91392" marT="45708" marB="45708" anchor="ctr"/>
                </a:tc>
                <a:tc>
                  <a:txBody>
                    <a:bodyPr/>
                    <a:lstStyle/>
                    <a:p>
                      <a:pPr algn="l"/>
                      <a:r>
                        <a:rPr lang="en-US" sz="1800" dirty="0">
                          <a:latin typeface="Calibri Light" panose="020F0302020204030204" pitchFamily="34" charset="0"/>
                        </a:rPr>
                        <a:t>Novel missense change at an amino acid residue where a different missense change determined to be pathogenic has been seen before</a:t>
                      </a:r>
                    </a:p>
                    <a:p>
                      <a:pPr marL="285750" indent="-285750" algn="l">
                        <a:buFont typeface="Arial" panose="020B0604020202020204" pitchFamily="34" charset="0"/>
                        <a:buChar char="•"/>
                      </a:pPr>
                      <a:r>
                        <a:rPr lang="en-US" sz="1800" dirty="0">
                          <a:latin typeface="Calibri Light" panose="020F0302020204030204" pitchFamily="34" charset="0"/>
                        </a:rPr>
                        <a:t>Ex: Arg156His is pathogenic, now you are evaluating Arg156Cys</a:t>
                      </a:r>
                    </a:p>
                  </a:txBody>
                  <a:tcPr marL="91392" marR="91392" marT="45708" marB="45708" anchor="ctr"/>
                </a:tc>
                <a:extLst>
                  <a:ext uri="{0D108BD9-81ED-4DB2-BD59-A6C34878D82A}">
                    <a16:rowId xmlns:a16="http://schemas.microsoft.com/office/drawing/2014/main" val="10001"/>
                  </a:ext>
                </a:extLst>
              </a:tr>
            </a:tbl>
          </a:graphicData>
        </a:graphic>
      </p:graphicFrame>
      <p:sp>
        <p:nvSpPr>
          <p:cNvPr id="3" name="Text Placeholder 2"/>
          <p:cNvSpPr>
            <a:spLocks noGrp="1"/>
          </p:cNvSpPr>
          <p:nvPr>
            <p:ph type="body" sz="half" idx="2"/>
          </p:nvPr>
        </p:nvSpPr>
        <p:spPr>
          <a:xfrm>
            <a:off x="457082" y="3461648"/>
            <a:ext cx="3275746" cy="1371243"/>
          </a:xfrm>
        </p:spPr>
        <p:txBody>
          <a:bodyPr>
            <a:normAutofit/>
          </a:bodyPr>
          <a:lstStyle/>
          <a:p>
            <a:pPr algn="ctr"/>
            <a:r>
              <a:rPr lang="en-US" sz="2399" dirty="0">
                <a:latin typeface="Calibri Light" panose="020F0302020204030204" pitchFamily="34" charset="0"/>
              </a:rPr>
              <a:t>Have other variants at the same amino acid residue been published as disease-causing?</a:t>
            </a:r>
          </a:p>
          <a:p>
            <a:pPr algn="ctr"/>
            <a:endParaRPr lang="en-US" dirty="0"/>
          </a:p>
        </p:txBody>
      </p:sp>
      <p:sp>
        <p:nvSpPr>
          <p:cNvPr id="6" name="Text Placeholder 2"/>
          <p:cNvSpPr txBox="1">
            <a:spLocks/>
          </p:cNvSpPr>
          <p:nvPr/>
        </p:nvSpPr>
        <p:spPr>
          <a:xfrm>
            <a:off x="5637331" y="4724063"/>
            <a:ext cx="5713512" cy="1371243"/>
          </a:xfrm>
          <a:prstGeom prst="rect">
            <a:avLst/>
          </a:prstGeom>
        </p:spPr>
        <p:txBody>
          <a:bodyPr vert="horz" lIns="91416" tIns="45708" rIns="91416" bIns="45708" rtlCol="0">
            <a:normAutofit/>
          </a:bodyPr>
          <a:lstStyle>
            <a:lvl1pPr marL="0" indent="0" algn="l" defTabSz="914400" rtl="0" eaLnBrk="1" latinLnBrk="0" hangingPunct="1">
              <a:lnSpc>
                <a:spcPct val="90000"/>
              </a:lnSpc>
              <a:spcBef>
                <a:spcPts val="600"/>
              </a:spcBef>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8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9pPr>
          </a:lstStyle>
          <a:p>
            <a:pPr marL="342797" indent="-342797" defTabSz="914126">
              <a:buFont typeface="Arial" panose="020B0604020202020204" pitchFamily="34" charset="0"/>
              <a:buChar char="•"/>
            </a:pPr>
            <a:r>
              <a:rPr lang="en-US" sz="2399" dirty="0">
                <a:solidFill>
                  <a:srgbClr val="000000"/>
                </a:solidFill>
                <a:latin typeface="Calibri Light" panose="020F0302020204030204" pitchFamily="34" charset="0"/>
              </a:rPr>
              <a:t>Make sure published variant is actually pathogenic before using these criteria!</a:t>
            </a:r>
          </a:p>
          <a:p>
            <a:pPr algn="ctr" defTabSz="914126"/>
            <a:endParaRPr lang="en-US" dirty="0">
              <a:solidFill>
                <a:srgbClr val="000000"/>
              </a:solidFill>
              <a:latin typeface="Tahoma"/>
            </a:endParaRPr>
          </a:p>
        </p:txBody>
      </p:sp>
    </p:spTree>
    <p:extLst>
      <p:ext uri="{BB962C8B-B14F-4D97-AF65-F5344CB8AC3E}">
        <p14:creationId xmlns:p14="http://schemas.microsoft.com/office/powerpoint/2010/main" val="313931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262" y="1372136"/>
            <a:ext cx="3275746" cy="1923549"/>
          </a:xfrm>
        </p:spPr>
        <p:txBody>
          <a:bodyPr>
            <a:normAutofit/>
          </a:bodyPr>
          <a:lstStyle/>
          <a:p>
            <a:pPr algn="ctr"/>
            <a:r>
              <a:rPr lang="en-US" sz="3999" dirty="0">
                <a:latin typeface="Calibri Light" panose="020F0302020204030204" pitchFamily="34" charset="0"/>
              </a:rPr>
              <a:t>Alternate Explanation of Disease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334467153"/>
              </p:ext>
            </p:extLst>
          </p:nvPr>
        </p:nvGraphicFramePr>
        <p:xfrm>
          <a:off x="5256430" y="1162641"/>
          <a:ext cx="6170592" cy="2133044"/>
        </p:xfrm>
        <a:graphic>
          <a:graphicData uri="http://schemas.openxmlformats.org/drawingml/2006/table">
            <a:tbl>
              <a:tblPr bandRow="1">
                <a:tableStyleId>{5C22544A-7EE6-4342-B048-85BDC9FD1C3A}</a:tableStyleId>
              </a:tblPr>
              <a:tblGrid>
                <a:gridCol w="1066521">
                  <a:extLst>
                    <a:ext uri="{9D8B030D-6E8A-4147-A177-3AD203B41FA5}">
                      <a16:colId xmlns:a16="http://schemas.microsoft.com/office/drawing/2014/main" val="20000"/>
                    </a:ext>
                  </a:extLst>
                </a:gridCol>
                <a:gridCol w="5104071">
                  <a:extLst>
                    <a:ext uri="{9D8B030D-6E8A-4147-A177-3AD203B41FA5}">
                      <a16:colId xmlns:a16="http://schemas.microsoft.com/office/drawing/2014/main" val="20001"/>
                    </a:ext>
                  </a:extLst>
                </a:gridCol>
              </a:tblGrid>
              <a:tr h="2133044">
                <a:tc>
                  <a:txBody>
                    <a:bodyPr/>
                    <a:lstStyle/>
                    <a:p>
                      <a:pPr algn="ctr"/>
                      <a:r>
                        <a:rPr lang="en-US" sz="1800" b="1" dirty="0">
                          <a:solidFill>
                            <a:srgbClr val="00B050"/>
                          </a:solidFill>
                          <a:latin typeface="Calibri Light" panose="020F0302020204030204" pitchFamily="34" charset="0"/>
                        </a:rPr>
                        <a:t>BP5</a:t>
                      </a:r>
                    </a:p>
                  </a:txBody>
                  <a:tcPr marL="91416" marR="91416" marT="45708" marB="45708" anchor="ctr"/>
                </a:tc>
                <a:tc>
                  <a:txBody>
                    <a:bodyPr/>
                    <a:lstStyle/>
                    <a:p>
                      <a:r>
                        <a:rPr lang="en-US" sz="1800" dirty="0">
                          <a:latin typeface="Calibri Light" panose="020F0302020204030204" pitchFamily="34" charset="0"/>
                        </a:rPr>
                        <a:t>Variant found in a case with an alternate molecular basis for disease</a:t>
                      </a:r>
                    </a:p>
                  </a:txBody>
                  <a:tcPr marL="91416" marR="91416" marT="45708" marB="45708" anchor="ctr"/>
                </a:tc>
                <a:extLst>
                  <a:ext uri="{0D108BD9-81ED-4DB2-BD59-A6C34878D82A}">
                    <a16:rowId xmlns:a16="http://schemas.microsoft.com/office/drawing/2014/main" val="10000"/>
                  </a:ext>
                </a:extLst>
              </a:tr>
            </a:tbl>
          </a:graphicData>
        </a:graphic>
      </p:graphicFrame>
      <p:sp>
        <p:nvSpPr>
          <p:cNvPr id="3" name="Text Placeholder 2"/>
          <p:cNvSpPr>
            <a:spLocks noGrp="1"/>
          </p:cNvSpPr>
          <p:nvPr>
            <p:ph type="body" sz="half" idx="2"/>
          </p:nvPr>
        </p:nvSpPr>
        <p:spPr>
          <a:xfrm>
            <a:off x="533262" y="3657540"/>
            <a:ext cx="3275746" cy="1371243"/>
          </a:xfrm>
        </p:spPr>
        <p:txBody>
          <a:bodyPr>
            <a:normAutofit/>
          </a:bodyPr>
          <a:lstStyle/>
          <a:p>
            <a:pPr algn="ctr"/>
            <a:r>
              <a:rPr lang="en-US" sz="2399" dirty="0">
                <a:latin typeface="Calibri Light" panose="020F0302020204030204" pitchFamily="34" charset="0"/>
              </a:rPr>
              <a:t>Has another variant been identified in the patient that clearly explains their disease phenotype?</a:t>
            </a:r>
          </a:p>
        </p:txBody>
      </p:sp>
      <p:sp>
        <p:nvSpPr>
          <p:cNvPr id="6" name="Text Placeholder 2"/>
          <p:cNvSpPr txBox="1">
            <a:spLocks/>
          </p:cNvSpPr>
          <p:nvPr/>
        </p:nvSpPr>
        <p:spPr>
          <a:xfrm>
            <a:off x="6094412" y="4190802"/>
            <a:ext cx="5789692" cy="1523603"/>
          </a:xfrm>
          <a:prstGeom prst="rect">
            <a:avLst/>
          </a:prstGeom>
        </p:spPr>
        <p:txBody>
          <a:bodyPr vert="horz" lIns="91416" tIns="45708" rIns="91416" bIns="45708" rtlCol="0">
            <a:normAutofit/>
          </a:bodyPr>
          <a:lstStyle>
            <a:lvl1pPr marL="0" indent="0" algn="l" defTabSz="914400" rtl="0" eaLnBrk="1" latinLnBrk="0" hangingPunct="1">
              <a:lnSpc>
                <a:spcPct val="90000"/>
              </a:lnSpc>
              <a:spcBef>
                <a:spcPts val="600"/>
              </a:spcBef>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8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9pPr>
          </a:lstStyle>
          <a:p>
            <a:pPr defTabSz="914126"/>
            <a:r>
              <a:rPr lang="en-US" sz="1799" dirty="0">
                <a:solidFill>
                  <a:srgbClr val="000000"/>
                </a:solidFill>
                <a:latin typeface="Calibri Light" panose="020F0302020204030204" pitchFamily="34" charset="0"/>
              </a:rPr>
              <a:t>Be careful of exceptions!</a:t>
            </a:r>
          </a:p>
          <a:p>
            <a:pPr marL="285664" indent="-285664" defTabSz="914126">
              <a:buFont typeface="Arial" panose="020B0604020202020204" pitchFamily="34" charset="0"/>
              <a:buChar char="•"/>
            </a:pPr>
            <a:r>
              <a:rPr lang="en-US" sz="1799" dirty="0">
                <a:solidFill>
                  <a:srgbClr val="000000"/>
                </a:solidFill>
                <a:latin typeface="Calibri Light" panose="020F0302020204030204" pitchFamily="34" charset="0"/>
              </a:rPr>
              <a:t>Carrier of an unrelated pathogenic variant</a:t>
            </a:r>
          </a:p>
          <a:p>
            <a:pPr marL="285664" indent="-285664" defTabSz="914126">
              <a:buFont typeface="Arial" panose="020B0604020202020204" pitchFamily="34" charset="0"/>
              <a:buChar char="•"/>
            </a:pPr>
            <a:r>
              <a:rPr lang="en-US" sz="1799" dirty="0">
                <a:solidFill>
                  <a:srgbClr val="000000"/>
                </a:solidFill>
                <a:latin typeface="Calibri Light" panose="020F0302020204030204" pitchFamily="34" charset="0"/>
              </a:rPr>
              <a:t>Multiple variants may lead to more severe disease</a:t>
            </a:r>
          </a:p>
          <a:p>
            <a:pPr marL="285664" indent="-285664" defTabSz="914126">
              <a:buFont typeface="Arial" panose="020B0604020202020204" pitchFamily="34" charset="0"/>
              <a:buChar char="•"/>
            </a:pPr>
            <a:r>
              <a:rPr lang="en-US" sz="1799" dirty="0">
                <a:solidFill>
                  <a:srgbClr val="000000"/>
                </a:solidFill>
                <a:latin typeface="Calibri Light" panose="020F0302020204030204" pitchFamily="34" charset="0"/>
              </a:rPr>
              <a:t>Conditions with </a:t>
            </a:r>
            <a:r>
              <a:rPr lang="en-US" sz="1799" dirty="0" err="1">
                <a:solidFill>
                  <a:srgbClr val="000000"/>
                </a:solidFill>
                <a:latin typeface="Calibri Light" panose="020F0302020204030204" pitchFamily="34" charset="0"/>
              </a:rPr>
              <a:t>multigenic</a:t>
            </a:r>
            <a:r>
              <a:rPr lang="en-US" sz="1799" dirty="0">
                <a:solidFill>
                  <a:srgbClr val="000000"/>
                </a:solidFill>
                <a:latin typeface="Calibri Light" panose="020F0302020204030204" pitchFamily="34" charset="0"/>
              </a:rPr>
              <a:t> inheritance</a:t>
            </a:r>
          </a:p>
        </p:txBody>
      </p:sp>
    </p:spTree>
    <p:extLst>
      <p:ext uri="{BB962C8B-B14F-4D97-AF65-F5344CB8AC3E}">
        <p14:creationId xmlns:p14="http://schemas.microsoft.com/office/powerpoint/2010/main" val="334243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082" y="534154"/>
            <a:ext cx="3275746" cy="1923549"/>
          </a:xfrm>
        </p:spPr>
        <p:txBody>
          <a:bodyPr>
            <a:normAutofit/>
          </a:bodyPr>
          <a:lstStyle/>
          <a:p>
            <a:pPr algn="ctr"/>
            <a:r>
              <a:rPr lang="en-US" sz="3999" dirty="0">
                <a:latin typeface="Calibri Light" panose="020F0302020204030204" pitchFamily="34" charset="0"/>
              </a:rPr>
              <a:t>Determining a Final Classification</a:t>
            </a:r>
          </a:p>
        </p:txBody>
      </p:sp>
      <p:sp>
        <p:nvSpPr>
          <p:cNvPr id="3" name="Text Placeholder 2"/>
          <p:cNvSpPr>
            <a:spLocks noGrp="1"/>
          </p:cNvSpPr>
          <p:nvPr>
            <p:ph type="body" sz="half" idx="2"/>
          </p:nvPr>
        </p:nvSpPr>
        <p:spPr>
          <a:xfrm>
            <a:off x="457081" y="2895739"/>
            <a:ext cx="3504288" cy="3351927"/>
          </a:xfrm>
        </p:spPr>
        <p:txBody>
          <a:bodyPr>
            <a:normAutofit fontScale="92500" lnSpcReduction="10000"/>
          </a:bodyPr>
          <a:lstStyle/>
          <a:p>
            <a:pPr marL="285664" indent="-285664">
              <a:buFont typeface="Arial" panose="020B0604020202020204" pitchFamily="34" charset="0"/>
              <a:buChar char="•"/>
            </a:pPr>
            <a:r>
              <a:rPr lang="en-US" sz="1699" dirty="0">
                <a:latin typeface="Calibri Light" panose="020F0302020204030204" pitchFamily="34" charset="0"/>
              </a:rPr>
              <a:t>VUS</a:t>
            </a:r>
          </a:p>
          <a:p>
            <a:pPr marL="742727" lvl="1" indent="-285664">
              <a:buFont typeface="Arial" panose="020B0604020202020204" pitchFamily="34" charset="0"/>
              <a:buChar char="•"/>
            </a:pPr>
            <a:r>
              <a:rPr lang="en-US" sz="1699" dirty="0">
                <a:latin typeface="Calibri Light" panose="020F0302020204030204" pitchFamily="34" charset="0"/>
              </a:rPr>
              <a:t>Not enough criteria to meet P/LP/B/LB      </a:t>
            </a:r>
            <a:r>
              <a:rPr lang="en-US" sz="1699" u="sng" dirty="0">
                <a:latin typeface="Calibri Light" panose="020F0302020204030204" pitchFamily="34" charset="0"/>
              </a:rPr>
              <a:t>OR</a:t>
            </a:r>
          </a:p>
          <a:p>
            <a:pPr marL="742727" lvl="1" indent="-285664">
              <a:buFont typeface="Arial" panose="020B0604020202020204" pitchFamily="34" charset="0"/>
              <a:buChar char="•"/>
            </a:pPr>
            <a:r>
              <a:rPr lang="en-US" sz="1699" dirty="0">
                <a:latin typeface="Calibri Light" panose="020F0302020204030204" pitchFamily="34" charset="0"/>
              </a:rPr>
              <a:t>Pathogenic and benign criteria conflict</a:t>
            </a:r>
          </a:p>
          <a:p>
            <a:pPr marL="1199790" lvl="2" indent="-285664">
              <a:buFont typeface="Arial" panose="020B0604020202020204" pitchFamily="34" charset="0"/>
              <a:buChar char="•"/>
            </a:pPr>
            <a:r>
              <a:rPr lang="en-US" sz="1699" dirty="0">
                <a:latin typeface="Calibri Light" panose="020F0302020204030204" pitchFamily="34" charset="0"/>
              </a:rPr>
              <a:t>Ex: variant is absent from controls (PM2), but functional studies showed no impact to the protein (BS3) </a:t>
            </a:r>
          </a:p>
          <a:p>
            <a:pPr marL="285664" indent="-285664">
              <a:buFont typeface="Arial" panose="020B0604020202020204" pitchFamily="34" charset="0"/>
              <a:buChar char="•"/>
            </a:pPr>
            <a:r>
              <a:rPr lang="en-US" sz="1699" dirty="0">
                <a:latin typeface="Calibri Light" panose="020F0302020204030204" pitchFamily="34" charset="0"/>
              </a:rPr>
              <a:t>Don’t double count evidence!</a:t>
            </a:r>
          </a:p>
          <a:p>
            <a:pPr marL="285664" indent="-285664">
              <a:buFont typeface="Arial" panose="020B0604020202020204" pitchFamily="34" charset="0"/>
              <a:buChar char="•"/>
            </a:pPr>
            <a:r>
              <a:rPr lang="en-US" sz="1699" dirty="0">
                <a:latin typeface="Calibri Light" panose="020F0302020204030204" pitchFamily="34" charset="0"/>
              </a:rPr>
              <a:t>Judgment can be used to upgrade or downgrade criteria depending on evidence collected</a:t>
            </a:r>
          </a:p>
          <a:p>
            <a:endParaRPr lang="en-US" dirty="0"/>
          </a:p>
        </p:txBody>
      </p:sp>
      <p:pic>
        <p:nvPicPr>
          <p:cNvPr id="5" name="Picture 4"/>
          <p:cNvPicPr>
            <a:picLocks noChangeAspect="1"/>
          </p:cNvPicPr>
          <p:nvPr/>
        </p:nvPicPr>
        <p:blipFill>
          <a:blip r:embed="rId2"/>
          <a:stretch>
            <a:fillRect/>
          </a:stretch>
        </p:blipFill>
        <p:spPr>
          <a:xfrm>
            <a:off x="6856214" y="610336"/>
            <a:ext cx="3428107" cy="5754082"/>
          </a:xfrm>
          <a:prstGeom prst="rect">
            <a:avLst/>
          </a:prstGeom>
        </p:spPr>
      </p:pic>
      <p:sp>
        <p:nvSpPr>
          <p:cNvPr id="6" name="Rectangle 5"/>
          <p:cNvSpPr/>
          <p:nvPr/>
        </p:nvSpPr>
        <p:spPr>
          <a:xfrm>
            <a:off x="6842597" y="5790585"/>
            <a:ext cx="3441723" cy="45708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Tahoma"/>
            </a:endParaRPr>
          </a:p>
        </p:txBody>
      </p:sp>
    </p:spTree>
    <p:extLst>
      <p:ext uri="{BB962C8B-B14F-4D97-AF65-F5344CB8AC3E}">
        <p14:creationId xmlns:p14="http://schemas.microsoft.com/office/powerpoint/2010/main" val="368566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082" y="229433"/>
            <a:ext cx="3275746" cy="1923549"/>
          </a:xfrm>
        </p:spPr>
        <p:txBody>
          <a:bodyPr>
            <a:normAutofit/>
          </a:bodyPr>
          <a:lstStyle/>
          <a:p>
            <a:pPr algn="ctr"/>
            <a:r>
              <a:rPr lang="en-US" sz="3999" dirty="0">
                <a:latin typeface="Calibri Light" panose="020F0302020204030204" pitchFamily="34" charset="0"/>
              </a:rPr>
              <a:t>Additional Considerations</a:t>
            </a:r>
          </a:p>
        </p:txBody>
      </p:sp>
      <p:sp>
        <p:nvSpPr>
          <p:cNvPr id="3" name="Text Placeholder 2"/>
          <p:cNvSpPr>
            <a:spLocks noGrp="1"/>
          </p:cNvSpPr>
          <p:nvPr>
            <p:ph type="body" sz="half" idx="2"/>
          </p:nvPr>
        </p:nvSpPr>
        <p:spPr>
          <a:xfrm>
            <a:off x="457081" y="2514838"/>
            <a:ext cx="3580467" cy="3123386"/>
          </a:xfrm>
        </p:spPr>
        <p:txBody>
          <a:bodyPr/>
          <a:lstStyle/>
          <a:p>
            <a:pPr marL="285664" indent="-285664">
              <a:buFont typeface="Arial" panose="020B0604020202020204" pitchFamily="34" charset="0"/>
              <a:buChar char="•"/>
            </a:pPr>
            <a:r>
              <a:rPr lang="en-US" sz="1999" dirty="0">
                <a:latin typeface="Calibri Light" panose="020F0302020204030204" pitchFamily="34" charset="0"/>
              </a:rPr>
              <a:t>Somatic, </a:t>
            </a:r>
            <a:r>
              <a:rPr lang="en-US" sz="1999" dirty="0" err="1">
                <a:latin typeface="Calibri Light" panose="020F0302020204030204" pitchFamily="34" charset="0"/>
              </a:rPr>
              <a:t>pharmacogenomic</a:t>
            </a:r>
            <a:r>
              <a:rPr lang="en-US" sz="1999" dirty="0">
                <a:latin typeface="Calibri Light" panose="020F0302020204030204" pitchFamily="34" charset="0"/>
              </a:rPr>
              <a:t>, and mitochondrial variants</a:t>
            </a:r>
          </a:p>
          <a:p>
            <a:pPr marL="285664" indent="-285664">
              <a:buFont typeface="Arial" panose="020B0604020202020204" pitchFamily="34" charset="0"/>
              <a:buChar char="•"/>
            </a:pPr>
            <a:r>
              <a:rPr lang="en-US" sz="1999" dirty="0">
                <a:latin typeface="Calibri Light" panose="020F0302020204030204" pitchFamily="34" charset="0"/>
              </a:rPr>
              <a:t>Genes of Uncertain Significance (GUS)</a:t>
            </a:r>
          </a:p>
          <a:p>
            <a:pPr marL="285664" indent="-285664">
              <a:buFont typeface="Arial" panose="020B0604020202020204" pitchFamily="34" charset="0"/>
              <a:buChar char="•"/>
            </a:pPr>
            <a:r>
              <a:rPr lang="en-US" sz="1999" dirty="0">
                <a:latin typeface="Calibri Light" panose="020F0302020204030204" pitchFamily="34" charset="0"/>
              </a:rPr>
              <a:t>Common complex disorders/risk alleles</a:t>
            </a:r>
          </a:p>
          <a:p>
            <a:endParaRPr lang="en-US" dirty="0"/>
          </a:p>
        </p:txBody>
      </p:sp>
      <p:pic>
        <p:nvPicPr>
          <p:cNvPr id="5" name="Picture 4"/>
          <p:cNvPicPr>
            <a:picLocks noChangeAspect="1"/>
          </p:cNvPicPr>
          <p:nvPr/>
        </p:nvPicPr>
        <p:blipFill>
          <a:blip r:embed="rId2"/>
          <a:stretch>
            <a:fillRect/>
          </a:stretch>
        </p:blipFill>
        <p:spPr>
          <a:xfrm>
            <a:off x="4908319" y="915056"/>
            <a:ext cx="6992845" cy="1132022"/>
          </a:xfrm>
          <a:prstGeom prst="rect">
            <a:avLst/>
          </a:prstGeom>
        </p:spPr>
      </p:pic>
      <p:pic>
        <p:nvPicPr>
          <p:cNvPr id="6" name="Content Placeholder 4"/>
          <p:cNvPicPr>
            <a:picLocks noChangeAspect="1"/>
          </p:cNvPicPr>
          <p:nvPr/>
        </p:nvPicPr>
        <p:blipFill>
          <a:blip r:embed="rId3"/>
          <a:stretch>
            <a:fillRect/>
          </a:stretch>
        </p:blipFill>
        <p:spPr>
          <a:xfrm>
            <a:off x="4908317" y="2572893"/>
            <a:ext cx="7014481" cy="1541729"/>
          </a:xfrm>
          <a:prstGeom prst="rect">
            <a:avLst/>
          </a:prstGeom>
        </p:spPr>
      </p:pic>
      <p:pic>
        <p:nvPicPr>
          <p:cNvPr id="7" name="Picture 6"/>
          <p:cNvPicPr>
            <a:picLocks noChangeAspect="1"/>
          </p:cNvPicPr>
          <p:nvPr/>
        </p:nvPicPr>
        <p:blipFill>
          <a:blip r:embed="rId4"/>
          <a:stretch>
            <a:fillRect/>
          </a:stretch>
        </p:blipFill>
        <p:spPr>
          <a:xfrm>
            <a:off x="4908317" y="4724062"/>
            <a:ext cx="7014481" cy="1057089"/>
          </a:xfrm>
          <a:prstGeom prst="rect">
            <a:avLst/>
          </a:prstGeom>
        </p:spPr>
      </p:pic>
    </p:spTree>
    <p:extLst>
      <p:ext uri="{BB962C8B-B14F-4D97-AF65-F5344CB8AC3E}">
        <p14:creationId xmlns:p14="http://schemas.microsoft.com/office/powerpoint/2010/main" val="199828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chor="b">
            <a:normAutofit/>
          </a:bodyPr>
          <a:lstStyle/>
          <a:p>
            <a:r>
              <a:rPr lang="en-US" dirty="0"/>
              <a:t>Lecture Roadmap</a:t>
            </a:r>
          </a:p>
        </p:txBody>
      </p:sp>
      <p:graphicFrame>
        <p:nvGraphicFramePr>
          <p:cNvPr id="15367" name="Content Placeholder 2">
            <a:extLst>
              <a:ext uri="{FF2B5EF4-FFF2-40B4-BE49-F238E27FC236}">
                <a16:creationId xmlns:a16="http://schemas.microsoft.com/office/drawing/2014/main" id="{4FCF3594-3DCC-8578-72D7-BF6A32FAF9C7}"/>
              </a:ext>
            </a:extLst>
          </p:cNvPr>
          <p:cNvGraphicFramePr>
            <a:graphicFrameLocks noGrp="1"/>
          </p:cNvGraphicFramePr>
          <p:nvPr>
            <p:ph idx="1"/>
            <p:extLst>
              <p:ext uri="{D42A27DB-BD31-4B8C-83A1-F6EECF244321}">
                <p14:modId xmlns:p14="http://schemas.microsoft.com/office/powerpoint/2010/main" val="542838240"/>
              </p:ext>
            </p:extLst>
          </p:nvPr>
        </p:nvGraphicFramePr>
        <p:xfrm>
          <a:off x="741754" y="2005383"/>
          <a:ext cx="10512862" cy="4350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a:xfrm>
            <a:off x="8608357" y="6355588"/>
            <a:ext cx="2742486" cy="365030"/>
          </a:xfrm>
          <a:prstGeom prst="rect">
            <a:avLst/>
          </a:prstGeom>
        </p:spPr>
        <p:txBody>
          <a:bodyPr vert="horz" wrap="square" lIns="91416" tIns="45708" rIns="91416" bIns="45708" rtlCol="0" anchor="ctr">
            <a:normAutofit/>
          </a:bodyPr>
          <a:lstStyle>
            <a:defPPr>
              <a:defRPr lang="en-US"/>
            </a:defPPr>
            <a:lvl1pPr marL="0" algn="r" defTabSz="914126" rtl="0" eaLnBrk="1" latinLnBrk="0" hangingPunct="1">
              <a:defRPr sz="1200" kern="1200">
                <a:solidFill>
                  <a:schemeClr val="tx1">
                    <a:tint val="75000"/>
                  </a:schemeClr>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a:lstStyle>
          <a:p>
            <a:pPr>
              <a:spcAft>
                <a:spcPts val="600"/>
              </a:spcAft>
              <a:defRPr/>
            </a:pPr>
            <a:fld id="{67F2DA60-F665-47D3-A399-D50E69F86EAE}" type="slidenum">
              <a:rPr lang="en-US">
                <a:solidFill>
                  <a:srgbClr val="0077D4">
                    <a:lumMod val="20000"/>
                    <a:lumOff val="80000"/>
                  </a:srgbClr>
                </a:solidFill>
                <a:latin typeface="Tahoma"/>
              </a:rPr>
              <a:pPr>
                <a:spcAft>
                  <a:spcPts val="600"/>
                </a:spcAft>
                <a:defRPr/>
              </a:pPr>
              <a:t>38</a:t>
            </a:fld>
            <a:endParaRPr lang="en-US">
              <a:solidFill>
                <a:srgbClr val="0077D4">
                  <a:lumMod val="20000"/>
                  <a:lumOff val="80000"/>
                </a:srgbClr>
              </a:solidFill>
              <a:latin typeface="Tahoma"/>
            </a:endParaRPr>
          </a:p>
        </p:txBody>
      </p:sp>
    </p:spTree>
    <p:extLst>
      <p:ext uri="{BB962C8B-B14F-4D97-AF65-F5344CB8AC3E}">
        <p14:creationId xmlns:p14="http://schemas.microsoft.com/office/powerpoint/2010/main" val="414963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622" y="2591018"/>
            <a:ext cx="2818665" cy="1923549"/>
          </a:xfrm>
        </p:spPr>
        <p:txBody>
          <a:bodyPr>
            <a:normAutofit/>
          </a:bodyPr>
          <a:lstStyle/>
          <a:p>
            <a:pPr algn="ctr"/>
            <a:r>
              <a:rPr lang="en-US" sz="5998" dirty="0">
                <a:latin typeface="Calibri Light" panose="020F0302020204030204" pitchFamily="34" charset="0"/>
              </a:rPr>
              <a:t>Example 1</a:t>
            </a:r>
          </a:p>
        </p:txBody>
      </p:sp>
      <p:sp>
        <p:nvSpPr>
          <p:cNvPr id="4" name="Content Placeholder 3"/>
          <p:cNvSpPr>
            <a:spLocks noGrp="1"/>
          </p:cNvSpPr>
          <p:nvPr>
            <p:ph idx="1"/>
          </p:nvPr>
        </p:nvSpPr>
        <p:spPr>
          <a:xfrm>
            <a:off x="5180251" y="1295955"/>
            <a:ext cx="6170594" cy="4646990"/>
          </a:xfrm>
        </p:spPr>
        <p:txBody>
          <a:bodyPr>
            <a:normAutofit/>
          </a:bodyPr>
          <a:lstStyle/>
          <a:p>
            <a:pPr marL="0" indent="0">
              <a:buNone/>
            </a:pPr>
            <a:r>
              <a:rPr lang="en-US" sz="2499" b="1" dirty="0">
                <a:latin typeface="Calibri Light" panose="020F0302020204030204" pitchFamily="34" charset="0"/>
              </a:rPr>
              <a:t>KMT2D</a:t>
            </a:r>
          </a:p>
          <a:p>
            <a:pPr marL="0" indent="0">
              <a:buNone/>
            </a:pPr>
            <a:r>
              <a:rPr lang="en-US" sz="2499" dirty="0">
                <a:latin typeface="Calibri Light" panose="020F0302020204030204" pitchFamily="34" charset="0"/>
              </a:rPr>
              <a:t>c.6664C&gt;T</a:t>
            </a:r>
          </a:p>
          <a:p>
            <a:pPr marL="0" indent="0">
              <a:buNone/>
            </a:pPr>
            <a:r>
              <a:rPr lang="en-US" sz="2499" dirty="0">
                <a:latin typeface="Calibri Light" panose="020F0302020204030204" pitchFamily="34" charset="0"/>
              </a:rPr>
              <a:t>p.Q2222* (aka Gln2222X aka Gln2222Ter)</a:t>
            </a:r>
          </a:p>
          <a:p>
            <a:pPr marL="0" indent="0">
              <a:buNone/>
            </a:pPr>
            <a:r>
              <a:rPr lang="en-US" sz="2499" dirty="0">
                <a:latin typeface="Calibri Light" panose="020F0302020204030204" pitchFamily="34" charset="0"/>
              </a:rPr>
              <a:t>Chr12:49434889</a:t>
            </a:r>
          </a:p>
          <a:p>
            <a:pPr marL="0" indent="0">
              <a:buNone/>
            </a:pPr>
            <a:r>
              <a:rPr lang="en-US" sz="2499" dirty="0">
                <a:latin typeface="Calibri Light" panose="020F0302020204030204" pitchFamily="34" charset="0"/>
              </a:rPr>
              <a:t>Inheritance: autosomal dominant</a:t>
            </a:r>
          </a:p>
          <a:p>
            <a:pPr marL="0" indent="0">
              <a:buNone/>
            </a:pPr>
            <a:r>
              <a:rPr lang="en-US" sz="2499" dirty="0">
                <a:latin typeface="Calibri Light" panose="020F0302020204030204" pitchFamily="34" charset="0"/>
              </a:rPr>
              <a:t>Disease: Kabuki syndrome</a:t>
            </a:r>
          </a:p>
          <a:p>
            <a:pPr marL="0" indent="0">
              <a:buNone/>
            </a:pPr>
            <a:r>
              <a:rPr lang="en-US" sz="2499" dirty="0">
                <a:latin typeface="Calibri Light" panose="020F0302020204030204" pitchFamily="34" charset="0"/>
              </a:rPr>
              <a:t>Phenotype: developmental delay, microcephaly, seizures, </a:t>
            </a:r>
            <a:r>
              <a:rPr lang="en-US" sz="2499" dirty="0" err="1">
                <a:latin typeface="Calibri Light" panose="020F0302020204030204" pitchFamily="34" charset="0"/>
              </a:rPr>
              <a:t>hypotonia</a:t>
            </a:r>
            <a:r>
              <a:rPr lang="en-US" sz="2499" dirty="0">
                <a:latin typeface="Calibri Light" panose="020F0302020204030204" pitchFamily="34" charset="0"/>
              </a:rPr>
              <a:t>, dysmorphic facies</a:t>
            </a:r>
          </a:p>
          <a:p>
            <a:endParaRPr lang="en-US" dirty="0"/>
          </a:p>
          <a:p>
            <a:pPr marL="0" indent="0">
              <a:buNone/>
            </a:pPr>
            <a:endParaRPr lang="en-US" dirty="0"/>
          </a:p>
        </p:txBody>
      </p:sp>
    </p:spTree>
    <p:extLst>
      <p:ext uri="{BB962C8B-B14F-4D97-AF65-F5344CB8AC3E}">
        <p14:creationId xmlns:p14="http://schemas.microsoft.com/office/powerpoint/2010/main" val="796958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082" y="534154"/>
            <a:ext cx="3656646" cy="1923549"/>
          </a:xfrm>
        </p:spPr>
        <p:txBody>
          <a:bodyPr/>
          <a:lstStyle/>
          <a:p>
            <a:r>
              <a:rPr lang="en-US" dirty="0">
                <a:latin typeface="Calibri Light" panose="020F0302020204030204" pitchFamily="34" charset="0"/>
              </a:rPr>
              <a:t>A Brief History of Variant Interpretation</a:t>
            </a:r>
          </a:p>
        </p:txBody>
      </p:sp>
      <p:sp>
        <p:nvSpPr>
          <p:cNvPr id="3" name="Text Placeholder 2"/>
          <p:cNvSpPr>
            <a:spLocks noGrp="1"/>
          </p:cNvSpPr>
          <p:nvPr>
            <p:ph type="body" sz="half" idx="2"/>
          </p:nvPr>
        </p:nvSpPr>
        <p:spPr>
          <a:xfrm>
            <a:off x="457081" y="2743378"/>
            <a:ext cx="3656648" cy="3275747"/>
          </a:xfrm>
        </p:spPr>
        <p:txBody>
          <a:bodyPr>
            <a:normAutofit lnSpcReduction="10000"/>
          </a:bodyPr>
          <a:lstStyle/>
          <a:p>
            <a:pPr marL="285664" indent="-285664">
              <a:buFont typeface="Arial" panose="020B0604020202020204" pitchFamily="34" charset="0"/>
              <a:buChar char="•"/>
            </a:pPr>
            <a:r>
              <a:rPr lang="en-US" sz="1999" dirty="0">
                <a:latin typeface="Calibri Light" panose="020F0302020204030204" pitchFamily="34" charset="0"/>
              </a:rPr>
              <a:t>Performing clinical NGS for more than a decade</a:t>
            </a:r>
          </a:p>
          <a:p>
            <a:pPr marL="285664" indent="-285664">
              <a:buFont typeface="Arial" panose="020B0604020202020204" pitchFamily="34" charset="0"/>
              <a:buChar char="•"/>
            </a:pPr>
            <a:r>
              <a:rPr lang="en-US" sz="1999" dirty="0">
                <a:latin typeface="Calibri Light" panose="020F0302020204030204" pitchFamily="34" charset="0"/>
              </a:rPr>
              <a:t>First standards for sequence variant interpretation: 2000</a:t>
            </a:r>
          </a:p>
          <a:p>
            <a:pPr marL="285664" indent="-285664">
              <a:buFont typeface="Arial" panose="020B0604020202020204" pitchFamily="34" charset="0"/>
              <a:buChar char="•"/>
            </a:pPr>
            <a:r>
              <a:rPr lang="en-US" sz="1999" dirty="0">
                <a:latin typeface="Calibri Light" panose="020F0302020204030204" pitchFamily="34" charset="0"/>
              </a:rPr>
              <a:t>Revisions in 2007</a:t>
            </a:r>
          </a:p>
          <a:p>
            <a:pPr marL="742727" lvl="1" indent="-285664">
              <a:buFont typeface="Arial" panose="020B0604020202020204" pitchFamily="34" charset="0"/>
              <a:buChar char="•"/>
            </a:pPr>
            <a:r>
              <a:rPr lang="en-US" sz="1999" dirty="0">
                <a:latin typeface="Calibri Light" panose="020F0302020204030204" pitchFamily="34" charset="0"/>
              </a:rPr>
              <a:t>Provided interpretative categories and an algorithm for interpretation</a:t>
            </a:r>
          </a:p>
          <a:p>
            <a:pPr marL="742727" lvl="1" indent="-285664">
              <a:buFont typeface="Arial" panose="020B0604020202020204" pitchFamily="34" charset="0"/>
              <a:buChar char="•"/>
            </a:pPr>
            <a:r>
              <a:rPr lang="en-US" sz="1999" dirty="0">
                <a:latin typeface="Calibri Light" panose="020F0302020204030204" pitchFamily="34" charset="0"/>
              </a:rPr>
              <a:t>Did NOT provide defined terms or detailed classification guidance</a:t>
            </a:r>
          </a:p>
          <a:p>
            <a:endParaRPr lang="en-US" dirty="0"/>
          </a:p>
        </p:txBody>
      </p:sp>
      <p:pic>
        <p:nvPicPr>
          <p:cNvPr id="9" name="Content Placeholder 4"/>
          <p:cNvPicPr>
            <a:picLocks noChangeAspect="1"/>
          </p:cNvPicPr>
          <p:nvPr/>
        </p:nvPicPr>
        <p:blipFill>
          <a:blip r:embed="rId3"/>
          <a:stretch>
            <a:fillRect/>
          </a:stretch>
        </p:blipFill>
        <p:spPr>
          <a:xfrm>
            <a:off x="5256430" y="1067415"/>
            <a:ext cx="6394772" cy="4611031"/>
          </a:xfrm>
          <a:prstGeom prst="rect">
            <a:avLst/>
          </a:prstGeom>
        </p:spPr>
      </p:pic>
      <p:sp>
        <p:nvSpPr>
          <p:cNvPr id="11" name="TextBox 10"/>
          <p:cNvSpPr txBox="1"/>
          <p:nvPr/>
        </p:nvSpPr>
        <p:spPr>
          <a:xfrm>
            <a:off x="5162539" y="5691694"/>
            <a:ext cx="6721565" cy="923090"/>
          </a:xfrm>
          <a:prstGeom prst="rect">
            <a:avLst/>
          </a:prstGeom>
          <a:noFill/>
        </p:spPr>
        <p:txBody>
          <a:bodyPr wrap="square" rtlCol="0">
            <a:spAutoFit/>
          </a:bodyPr>
          <a:lstStyle/>
          <a:p>
            <a:pPr algn="ctr" defTabSz="914126">
              <a:defRPr/>
            </a:pPr>
            <a:r>
              <a:rPr lang="en-US" sz="900" dirty="0">
                <a:solidFill>
                  <a:srgbClr val="000000"/>
                </a:solidFill>
                <a:latin typeface="Calibri Light" panose="020F0302020204030204" pitchFamily="34" charset="0"/>
              </a:rPr>
              <a:t>ACMG Laboratory Practice Committee Working Group. (2000). ACMG recommendations for standards for interpretation of sequence variations. </a:t>
            </a:r>
            <a:r>
              <a:rPr lang="en-US" sz="900" i="1" dirty="0">
                <a:solidFill>
                  <a:srgbClr val="000000"/>
                </a:solidFill>
                <a:latin typeface="Calibri Light" panose="020F0302020204030204" pitchFamily="34" charset="0"/>
              </a:rPr>
              <a:t>Genetics in Medicine. 2(5). 302-303.</a:t>
            </a:r>
            <a:endParaRPr lang="en-US" sz="900" dirty="0">
              <a:solidFill>
                <a:srgbClr val="000000"/>
              </a:solidFill>
              <a:latin typeface="Calibri Light" panose="020F0302020204030204" pitchFamily="34" charset="0"/>
            </a:endParaRPr>
          </a:p>
          <a:p>
            <a:pPr algn="ctr" defTabSz="914126"/>
            <a:r>
              <a:rPr lang="en-US" sz="900" dirty="0">
                <a:solidFill>
                  <a:srgbClr val="000000"/>
                </a:solidFill>
                <a:latin typeface="Calibri Light" panose="020F0302020204030204" pitchFamily="34" charset="0"/>
              </a:rPr>
              <a:t>Richards, CS, et al. (2008). ACMG recommendations for standards for interpretation and reporting of sequence variations: Revisions 2007. </a:t>
            </a:r>
            <a:r>
              <a:rPr lang="en-US" sz="900" i="1" dirty="0">
                <a:solidFill>
                  <a:srgbClr val="000000"/>
                </a:solidFill>
                <a:latin typeface="Calibri Light" panose="020F0302020204030204" pitchFamily="34" charset="0"/>
              </a:rPr>
              <a:t>Genetics in Medicine. 10(4). 294-300</a:t>
            </a:r>
            <a:r>
              <a:rPr lang="en-US" sz="900" dirty="0">
                <a:solidFill>
                  <a:srgbClr val="000000"/>
                </a:solidFill>
                <a:latin typeface="Calibri Light" panose="020F0302020204030204" pitchFamily="34" charset="0"/>
              </a:rPr>
              <a:t>. </a:t>
            </a:r>
          </a:p>
          <a:p>
            <a:pPr defTabSz="914126"/>
            <a:endParaRPr lang="en-US" sz="1799" dirty="0">
              <a:solidFill>
                <a:srgbClr val="000000"/>
              </a:solidFill>
              <a:latin typeface="Tahoma"/>
            </a:endParaRPr>
          </a:p>
        </p:txBody>
      </p:sp>
    </p:spTree>
    <p:extLst>
      <p:ext uri="{BB962C8B-B14F-4D97-AF65-F5344CB8AC3E}">
        <p14:creationId xmlns:p14="http://schemas.microsoft.com/office/powerpoint/2010/main" val="368959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267" y="636520"/>
            <a:ext cx="3275746" cy="1923549"/>
          </a:xfrm>
        </p:spPr>
        <p:txBody>
          <a:bodyPr/>
          <a:lstStyle/>
          <a:p>
            <a:r>
              <a:rPr lang="en-US" b="1" dirty="0">
                <a:latin typeface="Calibri Light" panose="020F0302020204030204" pitchFamily="34" charset="0"/>
              </a:rPr>
              <a:t>KMT2D</a:t>
            </a:r>
            <a:br>
              <a:rPr lang="en-US" b="1" dirty="0">
                <a:latin typeface="Calibri Light" panose="020F0302020204030204" pitchFamily="34" charset="0"/>
              </a:rPr>
            </a:br>
            <a:r>
              <a:rPr lang="en-US" b="1" dirty="0">
                <a:latin typeface="Calibri Light" panose="020F0302020204030204" pitchFamily="34" charset="0"/>
              </a:rPr>
              <a:t>c.6664C&gt;T</a:t>
            </a:r>
            <a:br>
              <a:rPr lang="en-US" b="1" dirty="0">
                <a:latin typeface="Calibri Light" panose="020F0302020204030204" pitchFamily="34" charset="0"/>
              </a:rPr>
            </a:br>
            <a:r>
              <a:rPr lang="en-US" b="1" dirty="0">
                <a:latin typeface="Calibri Light" panose="020F0302020204030204" pitchFamily="34" charset="0"/>
              </a:rPr>
              <a:t>p.Q2222*</a:t>
            </a:r>
            <a:br>
              <a:rPr lang="en-US" b="1" dirty="0">
                <a:latin typeface="Calibri Light" panose="020F0302020204030204" pitchFamily="34" charset="0"/>
              </a:rPr>
            </a:br>
            <a:r>
              <a:rPr lang="en-US" b="1" dirty="0">
                <a:latin typeface="Calibri Light" panose="020F0302020204030204" pitchFamily="34" charset="0"/>
              </a:rPr>
              <a:t>Chr12:49434889</a:t>
            </a:r>
          </a:p>
        </p:txBody>
      </p:sp>
      <p:sp>
        <p:nvSpPr>
          <p:cNvPr id="3" name="Text Placeholder 2"/>
          <p:cNvSpPr>
            <a:spLocks noGrp="1"/>
          </p:cNvSpPr>
          <p:nvPr>
            <p:ph type="body" sz="half" idx="2"/>
          </p:nvPr>
        </p:nvSpPr>
        <p:spPr>
          <a:xfrm>
            <a:off x="483267" y="2667198"/>
            <a:ext cx="3275746" cy="1371243"/>
          </a:xfrm>
        </p:spPr>
        <p:txBody>
          <a:bodyPr>
            <a:noAutofit/>
          </a:bodyPr>
          <a:lstStyle/>
          <a:p>
            <a:r>
              <a:rPr lang="en-US" sz="2399" dirty="0">
                <a:latin typeface="Calibri Light" panose="020F0302020204030204" pitchFamily="34" charset="0"/>
              </a:rPr>
              <a:t>What is the impact to the protein?</a:t>
            </a:r>
          </a:p>
        </p:txBody>
      </p:sp>
      <p:graphicFrame>
        <p:nvGraphicFramePr>
          <p:cNvPr id="6" name="Table 5"/>
          <p:cNvGraphicFramePr>
            <a:graphicFrameLocks noGrp="1"/>
          </p:cNvGraphicFramePr>
          <p:nvPr/>
        </p:nvGraphicFramePr>
        <p:xfrm>
          <a:off x="566589" y="3612514"/>
          <a:ext cx="3410648" cy="851949"/>
        </p:xfrm>
        <a:graphic>
          <a:graphicData uri="http://schemas.openxmlformats.org/drawingml/2006/table">
            <a:tbl>
              <a:tblPr firstRow="1" bandRow="1">
                <a:tableStyleId>{5C22544A-7EE6-4342-B048-85BDC9FD1C3A}</a:tableStyleId>
              </a:tblPr>
              <a:tblGrid>
                <a:gridCol w="1107787">
                  <a:extLst>
                    <a:ext uri="{9D8B030D-6E8A-4147-A177-3AD203B41FA5}">
                      <a16:colId xmlns:a16="http://schemas.microsoft.com/office/drawing/2014/main" val="20000"/>
                    </a:ext>
                  </a:extLst>
                </a:gridCol>
                <a:gridCol w="2302861">
                  <a:extLst>
                    <a:ext uri="{9D8B030D-6E8A-4147-A177-3AD203B41FA5}">
                      <a16:colId xmlns:a16="http://schemas.microsoft.com/office/drawing/2014/main" val="20001"/>
                    </a:ext>
                  </a:extLst>
                </a:gridCol>
              </a:tblGrid>
              <a:tr h="394773">
                <a:tc>
                  <a:txBody>
                    <a:bodyPr/>
                    <a:lstStyle/>
                    <a:p>
                      <a:pPr algn="ctr"/>
                      <a:r>
                        <a:rPr lang="en-US" sz="1200" dirty="0">
                          <a:latin typeface="Calibri Light" panose="020F0302020204030204" pitchFamily="34" charset="0"/>
                        </a:rPr>
                        <a:t>Criteria</a:t>
                      </a:r>
                    </a:p>
                  </a:txBody>
                  <a:tcPr marL="91416" marR="91416" marT="45708" marB="45708" anchor="ctr"/>
                </a:tc>
                <a:tc>
                  <a:txBody>
                    <a:bodyPr/>
                    <a:lstStyle/>
                    <a:p>
                      <a:pPr algn="ctr"/>
                      <a:r>
                        <a:rPr lang="en-US" sz="1200" dirty="0">
                          <a:latin typeface="Calibri Light" panose="020F0302020204030204" pitchFamily="34" charset="0"/>
                        </a:rPr>
                        <a:t>Variant</a:t>
                      </a:r>
                      <a:r>
                        <a:rPr lang="en-US" sz="1200" baseline="0" dirty="0">
                          <a:latin typeface="Calibri Light" panose="020F0302020204030204" pitchFamily="34" charset="0"/>
                        </a:rPr>
                        <a:t> Evidence</a:t>
                      </a:r>
                      <a:endParaRPr lang="en-US" sz="1200" dirty="0">
                        <a:latin typeface="Calibri Light" panose="020F0302020204030204" pitchFamily="34" charset="0"/>
                      </a:endParaRPr>
                    </a:p>
                  </a:txBody>
                  <a:tcPr marL="91416" marR="91416" marT="45708" marB="45708" anchor="ctr"/>
                </a:tc>
                <a:extLst>
                  <a:ext uri="{0D108BD9-81ED-4DB2-BD59-A6C34878D82A}">
                    <a16:rowId xmlns:a16="http://schemas.microsoft.com/office/drawing/2014/main" val="10000"/>
                  </a:ext>
                </a:extLst>
              </a:tr>
              <a:tr h="457081">
                <a:tc>
                  <a:txBody>
                    <a:bodyPr/>
                    <a:lstStyle/>
                    <a:p>
                      <a:pPr algn="ctr"/>
                      <a:r>
                        <a:rPr lang="en-US" sz="1200" b="1" dirty="0">
                          <a:solidFill>
                            <a:srgbClr val="E16461"/>
                          </a:solidFill>
                          <a:latin typeface="Calibri Light" panose="020F0302020204030204" pitchFamily="34" charset="0"/>
                        </a:rPr>
                        <a:t>PVS1</a:t>
                      </a:r>
                    </a:p>
                  </a:txBody>
                  <a:tcPr marL="91416" marR="91416" marT="45708" marB="45708" anchor="ctr"/>
                </a:tc>
                <a:tc>
                  <a:txBody>
                    <a:bodyPr/>
                    <a:lstStyle/>
                    <a:p>
                      <a:r>
                        <a:rPr lang="en-US" sz="1200" dirty="0">
                          <a:latin typeface="Calibri Light" panose="020F0302020204030204" pitchFamily="34" charset="0"/>
                        </a:rPr>
                        <a:t>Null</a:t>
                      </a:r>
                      <a:r>
                        <a:rPr lang="en-US" sz="1200" baseline="0" dirty="0">
                          <a:latin typeface="Calibri Light" panose="020F0302020204030204" pitchFamily="34" charset="0"/>
                        </a:rPr>
                        <a:t> </a:t>
                      </a:r>
                      <a:r>
                        <a:rPr lang="en-US" sz="1200" dirty="0">
                          <a:latin typeface="Calibri Light" panose="020F0302020204030204" pitchFamily="34" charset="0"/>
                        </a:rPr>
                        <a:t>variant</a:t>
                      </a:r>
                      <a:r>
                        <a:rPr lang="en-US" sz="1200" baseline="0" dirty="0">
                          <a:latin typeface="Calibri Light" panose="020F0302020204030204" pitchFamily="34" charset="0"/>
                        </a:rPr>
                        <a:t> in a gene where LOF is a mechanism of disease</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1"/>
                  </a:ext>
                </a:extLst>
              </a:tr>
            </a:tbl>
          </a:graphicData>
        </a:graphic>
      </p:graphicFrame>
      <p:sp>
        <p:nvSpPr>
          <p:cNvPr id="7" name="Text Placeholder 2"/>
          <p:cNvSpPr txBox="1">
            <a:spLocks/>
          </p:cNvSpPr>
          <p:nvPr/>
        </p:nvSpPr>
        <p:spPr>
          <a:xfrm>
            <a:off x="6551493" y="991235"/>
            <a:ext cx="5865872" cy="457081"/>
          </a:xfrm>
          <a:prstGeom prst="rect">
            <a:avLst/>
          </a:prstGeom>
        </p:spPr>
        <p:txBody>
          <a:bodyPr vert="horz" lIns="91416" tIns="45708" rIns="91416" bIns="45708" rtlCol="0">
            <a:normAutofit/>
          </a:bodyPr>
          <a:lstStyle>
            <a:lvl1pPr marL="0" indent="0" algn="l" defTabSz="914400" rtl="0" eaLnBrk="1" latinLnBrk="0" hangingPunct="1">
              <a:lnSpc>
                <a:spcPct val="90000"/>
              </a:lnSpc>
              <a:spcBef>
                <a:spcPts val="600"/>
              </a:spcBef>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8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9pPr>
          </a:lstStyle>
          <a:p>
            <a:pPr defTabSz="914126"/>
            <a:r>
              <a:rPr lang="en-US" sz="2399" dirty="0">
                <a:solidFill>
                  <a:srgbClr val="000000"/>
                </a:solidFill>
                <a:latin typeface="Calibri Light" panose="020F0302020204030204" pitchFamily="34" charset="0"/>
              </a:rPr>
              <a:t>Is LOF a mechanism of disease?</a:t>
            </a:r>
          </a:p>
        </p:txBody>
      </p:sp>
      <p:sp>
        <p:nvSpPr>
          <p:cNvPr id="8" name="Text Placeholder 2"/>
          <p:cNvSpPr txBox="1">
            <a:spLocks/>
          </p:cNvSpPr>
          <p:nvPr/>
        </p:nvSpPr>
        <p:spPr>
          <a:xfrm>
            <a:off x="549132" y="4724064"/>
            <a:ext cx="3275746" cy="1856891"/>
          </a:xfrm>
          <a:prstGeom prst="rect">
            <a:avLst/>
          </a:prstGeom>
        </p:spPr>
        <p:txBody>
          <a:bodyPr vert="horz" lIns="91416" tIns="45708" rIns="91416" bIns="45708" rtlCol="0">
            <a:normAutofit/>
          </a:bodyPr>
          <a:lstStyle>
            <a:lvl1pPr marL="0" indent="0" algn="l" defTabSz="914400" rtl="0" eaLnBrk="1" latinLnBrk="0" hangingPunct="1">
              <a:lnSpc>
                <a:spcPct val="90000"/>
              </a:lnSpc>
              <a:spcBef>
                <a:spcPts val="600"/>
              </a:spcBef>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8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9pPr>
          </a:lstStyle>
          <a:p>
            <a:pPr marL="285664" indent="-285664" defTabSz="914126">
              <a:buFont typeface="Arial" panose="020B0604020202020204" pitchFamily="34" charset="0"/>
              <a:buChar char="•"/>
            </a:pPr>
            <a:r>
              <a:rPr lang="en-US" dirty="0">
                <a:solidFill>
                  <a:srgbClr val="000000"/>
                </a:solidFill>
                <a:latin typeface="Calibri Light" panose="020F0302020204030204" pitchFamily="34" charset="0"/>
              </a:rPr>
              <a:t>Stop-gain variant, leads to truncated protein</a:t>
            </a:r>
          </a:p>
          <a:p>
            <a:pPr marL="285664" indent="-285664" defTabSz="914126">
              <a:buFont typeface="Arial" panose="020B0604020202020204" pitchFamily="34" charset="0"/>
              <a:buChar char="•"/>
            </a:pPr>
            <a:r>
              <a:rPr lang="en-US" dirty="0">
                <a:solidFill>
                  <a:srgbClr val="000000"/>
                </a:solidFill>
                <a:latin typeface="Calibri Light" panose="020F0302020204030204" pitchFamily="34" charset="0"/>
              </a:rPr>
              <a:t>In exon 31/54 (expected to undergo NMD)</a:t>
            </a:r>
          </a:p>
          <a:p>
            <a:pPr marL="285664" indent="-285664" defTabSz="914126">
              <a:buFont typeface="Arial" panose="020B0604020202020204" pitchFamily="34" charset="0"/>
              <a:buChar char="•"/>
            </a:pPr>
            <a:r>
              <a:rPr lang="en-US" dirty="0">
                <a:solidFill>
                  <a:srgbClr val="000000"/>
                </a:solidFill>
                <a:latin typeface="Calibri Light" panose="020F0302020204030204" pitchFamily="34" charset="0"/>
              </a:rPr>
              <a:t>Given this is a null variant, in-silico tools/conservation are not relevant</a:t>
            </a:r>
          </a:p>
        </p:txBody>
      </p:sp>
      <p:pic>
        <p:nvPicPr>
          <p:cNvPr id="5" name="Picture 4"/>
          <p:cNvPicPr>
            <a:picLocks noChangeAspect="1"/>
          </p:cNvPicPr>
          <p:nvPr/>
        </p:nvPicPr>
        <p:blipFill>
          <a:blip r:embed="rId3"/>
          <a:stretch>
            <a:fillRect/>
          </a:stretch>
        </p:blipFill>
        <p:spPr>
          <a:xfrm>
            <a:off x="4875531" y="1631830"/>
            <a:ext cx="7141851" cy="3961368"/>
          </a:xfrm>
          <a:prstGeom prst="rect">
            <a:avLst/>
          </a:prstGeom>
        </p:spPr>
      </p:pic>
    </p:spTree>
    <p:extLst>
      <p:ext uri="{BB962C8B-B14F-4D97-AF65-F5344CB8AC3E}">
        <p14:creationId xmlns:p14="http://schemas.microsoft.com/office/powerpoint/2010/main" val="280877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262" y="991235"/>
            <a:ext cx="3275746" cy="1923549"/>
          </a:xfrm>
        </p:spPr>
        <p:txBody>
          <a:bodyPr/>
          <a:lstStyle/>
          <a:p>
            <a:r>
              <a:rPr lang="en-US" b="1" dirty="0">
                <a:latin typeface="Calibri Light" panose="020F0302020204030204" pitchFamily="34" charset="0"/>
              </a:rPr>
              <a:t>KMT2D</a:t>
            </a:r>
            <a:br>
              <a:rPr lang="en-US" b="1" dirty="0">
                <a:latin typeface="Calibri Light" panose="020F0302020204030204" pitchFamily="34" charset="0"/>
              </a:rPr>
            </a:br>
            <a:r>
              <a:rPr lang="en-US" b="1" dirty="0">
                <a:latin typeface="Calibri Light" panose="020F0302020204030204" pitchFamily="34" charset="0"/>
              </a:rPr>
              <a:t>c.6664C&gt;T</a:t>
            </a:r>
            <a:br>
              <a:rPr lang="en-US" b="1" dirty="0">
                <a:latin typeface="Calibri Light" panose="020F0302020204030204" pitchFamily="34" charset="0"/>
              </a:rPr>
            </a:br>
            <a:r>
              <a:rPr lang="en-US" b="1" dirty="0">
                <a:latin typeface="Calibri Light" panose="020F0302020204030204" pitchFamily="34" charset="0"/>
              </a:rPr>
              <a:t>p.Q2222*</a:t>
            </a:r>
            <a:br>
              <a:rPr lang="en-US" b="1" dirty="0">
                <a:latin typeface="Calibri Light" panose="020F0302020204030204" pitchFamily="34" charset="0"/>
              </a:rPr>
            </a:br>
            <a:r>
              <a:rPr lang="en-US" b="1" dirty="0">
                <a:latin typeface="Calibri Light" panose="020F0302020204030204" pitchFamily="34" charset="0"/>
              </a:rPr>
              <a:t>Chr12:49434889</a:t>
            </a:r>
          </a:p>
        </p:txBody>
      </p:sp>
      <p:sp>
        <p:nvSpPr>
          <p:cNvPr id="3" name="Text Placeholder 2"/>
          <p:cNvSpPr>
            <a:spLocks noGrp="1"/>
          </p:cNvSpPr>
          <p:nvPr>
            <p:ph type="body" sz="half" idx="2"/>
          </p:nvPr>
        </p:nvSpPr>
        <p:spPr>
          <a:xfrm>
            <a:off x="541197" y="3200459"/>
            <a:ext cx="3275746" cy="1371243"/>
          </a:xfrm>
        </p:spPr>
        <p:txBody>
          <a:bodyPr>
            <a:normAutofit/>
          </a:bodyPr>
          <a:lstStyle/>
          <a:p>
            <a:r>
              <a:rPr lang="en-US" sz="2399" dirty="0">
                <a:latin typeface="Calibri Light" panose="020F0302020204030204" pitchFamily="34" charset="0"/>
              </a:rPr>
              <a:t>Is it in population databases?</a:t>
            </a:r>
          </a:p>
        </p:txBody>
      </p:sp>
      <p:graphicFrame>
        <p:nvGraphicFramePr>
          <p:cNvPr id="6" name="Table 5"/>
          <p:cNvGraphicFramePr>
            <a:graphicFrameLocks noGrp="1"/>
          </p:cNvGraphicFramePr>
          <p:nvPr/>
        </p:nvGraphicFramePr>
        <p:xfrm>
          <a:off x="533262" y="4419342"/>
          <a:ext cx="3580466" cy="1412859"/>
        </p:xfrm>
        <a:graphic>
          <a:graphicData uri="http://schemas.openxmlformats.org/drawingml/2006/table">
            <a:tbl>
              <a:tblPr firstRow="1" bandRow="1">
                <a:tableStyleId>{5C22544A-7EE6-4342-B048-85BDC9FD1C3A}</a:tableStyleId>
              </a:tblPr>
              <a:tblGrid>
                <a:gridCol w="1234643">
                  <a:extLst>
                    <a:ext uri="{9D8B030D-6E8A-4147-A177-3AD203B41FA5}">
                      <a16:colId xmlns:a16="http://schemas.microsoft.com/office/drawing/2014/main" val="20000"/>
                    </a:ext>
                  </a:extLst>
                </a:gridCol>
                <a:gridCol w="2345823">
                  <a:extLst>
                    <a:ext uri="{9D8B030D-6E8A-4147-A177-3AD203B41FA5}">
                      <a16:colId xmlns:a16="http://schemas.microsoft.com/office/drawing/2014/main" val="20001"/>
                    </a:ext>
                  </a:extLst>
                </a:gridCol>
              </a:tblGrid>
              <a:tr h="470953">
                <a:tc>
                  <a:txBody>
                    <a:bodyPr/>
                    <a:lstStyle/>
                    <a:p>
                      <a:pPr algn="ctr"/>
                      <a:r>
                        <a:rPr lang="en-US" sz="1200" dirty="0">
                          <a:latin typeface="Calibri Light" panose="020F0302020204030204" pitchFamily="34" charset="0"/>
                        </a:rPr>
                        <a:t>Criteria</a:t>
                      </a:r>
                    </a:p>
                  </a:txBody>
                  <a:tcPr marL="91416" marR="91416" marT="45708" marB="45708" anchor="ctr"/>
                </a:tc>
                <a:tc>
                  <a:txBody>
                    <a:bodyPr/>
                    <a:lstStyle/>
                    <a:p>
                      <a:pPr algn="ctr"/>
                      <a:r>
                        <a:rPr lang="en-US" sz="1200" dirty="0">
                          <a:latin typeface="Calibri Light" panose="020F0302020204030204" pitchFamily="34" charset="0"/>
                        </a:rPr>
                        <a:t>Variant</a:t>
                      </a:r>
                      <a:r>
                        <a:rPr lang="en-US" sz="1200" baseline="0" dirty="0">
                          <a:latin typeface="Calibri Light" panose="020F0302020204030204" pitchFamily="34" charset="0"/>
                        </a:rPr>
                        <a:t> Evidence</a:t>
                      </a:r>
                      <a:endParaRPr lang="en-US" sz="1200" dirty="0">
                        <a:latin typeface="Calibri Light" panose="020F0302020204030204" pitchFamily="34" charset="0"/>
                      </a:endParaRPr>
                    </a:p>
                  </a:txBody>
                  <a:tcPr marL="91416" marR="91416" marT="45708" marB="45708" anchor="ctr"/>
                </a:tc>
                <a:extLst>
                  <a:ext uri="{0D108BD9-81ED-4DB2-BD59-A6C34878D82A}">
                    <a16:rowId xmlns:a16="http://schemas.microsoft.com/office/drawing/2014/main" val="10000"/>
                  </a:ext>
                </a:extLst>
              </a:tr>
              <a:tr h="470953">
                <a:tc>
                  <a:txBody>
                    <a:bodyPr/>
                    <a:lstStyle/>
                    <a:p>
                      <a:pPr algn="ctr"/>
                      <a:r>
                        <a:rPr lang="en-US" sz="1200" b="1" dirty="0">
                          <a:solidFill>
                            <a:srgbClr val="E16461"/>
                          </a:solidFill>
                          <a:latin typeface="Calibri Light" panose="020F0302020204030204" pitchFamily="34" charset="0"/>
                        </a:rPr>
                        <a:t>PVS1</a:t>
                      </a:r>
                    </a:p>
                  </a:txBody>
                  <a:tcPr marL="91416" marR="91416" marT="45708" marB="45708" anchor="ctr"/>
                </a:tc>
                <a:tc>
                  <a:txBody>
                    <a:bodyPr/>
                    <a:lstStyle/>
                    <a:p>
                      <a:r>
                        <a:rPr lang="en-US" sz="1200" dirty="0">
                          <a:latin typeface="Calibri Light" panose="020F0302020204030204" pitchFamily="34" charset="0"/>
                        </a:rPr>
                        <a:t>Null</a:t>
                      </a:r>
                      <a:r>
                        <a:rPr lang="en-US" sz="1200" baseline="0" dirty="0">
                          <a:latin typeface="Calibri Light" panose="020F0302020204030204" pitchFamily="34" charset="0"/>
                        </a:rPr>
                        <a:t> </a:t>
                      </a:r>
                      <a:r>
                        <a:rPr lang="en-US" sz="1200" dirty="0">
                          <a:latin typeface="Calibri Light" panose="020F0302020204030204" pitchFamily="34" charset="0"/>
                        </a:rPr>
                        <a:t>variant</a:t>
                      </a:r>
                      <a:r>
                        <a:rPr lang="en-US" sz="1200" baseline="0" dirty="0">
                          <a:latin typeface="Calibri Light" panose="020F0302020204030204" pitchFamily="34" charset="0"/>
                        </a:rPr>
                        <a:t> in a gene where LOF is a mechanism of disease</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1"/>
                  </a:ext>
                </a:extLst>
              </a:tr>
              <a:tr h="470953">
                <a:tc>
                  <a:txBody>
                    <a:bodyPr/>
                    <a:lstStyle/>
                    <a:p>
                      <a:pPr algn="ctr"/>
                      <a:r>
                        <a:rPr lang="en-US" sz="1200" b="1" dirty="0">
                          <a:solidFill>
                            <a:srgbClr val="E16461"/>
                          </a:solidFill>
                          <a:latin typeface="Calibri Light" panose="020F0302020204030204" pitchFamily="34" charset="0"/>
                        </a:rPr>
                        <a:t>PM2</a:t>
                      </a:r>
                    </a:p>
                  </a:txBody>
                  <a:tcPr marL="91416" marR="91416" marT="45708" marB="45708" anchor="ctr"/>
                </a:tc>
                <a:tc>
                  <a:txBody>
                    <a:bodyPr/>
                    <a:lstStyle/>
                    <a:p>
                      <a:r>
                        <a:rPr lang="en-US" sz="1200" dirty="0">
                          <a:latin typeface="Calibri Light" panose="020F0302020204030204" pitchFamily="34" charset="0"/>
                        </a:rPr>
                        <a:t>Absent from </a:t>
                      </a:r>
                      <a:r>
                        <a:rPr lang="en-US" sz="1200" dirty="0" err="1">
                          <a:latin typeface="Calibri Light" panose="020F0302020204030204" pitchFamily="34" charset="0"/>
                        </a:rPr>
                        <a:t>gnomAD</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2"/>
                  </a:ext>
                </a:extLst>
              </a:tr>
            </a:tbl>
          </a:graphicData>
        </a:graphic>
      </p:graphicFrame>
      <p:pic>
        <p:nvPicPr>
          <p:cNvPr id="8" name="Picture 7"/>
          <p:cNvPicPr>
            <a:picLocks noChangeAspect="1"/>
          </p:cNvPicPr>
          <p:nvPr/>
        </p:nvPicPr>
        <p:blipFill>
          <a:blip r:embed="rId2"/>
          <a:stretch>
            <a:fillRect/>
          </a:stretch>
        </p:blipFill>
        <p:spPr>
          <a:xfrm>
            <a:off x="5180250" y="2057757"/>
            <a:ext cx="6417954" cy="2513945"/>
          </a:xfrm>
          <a:prstGeom prst="rect">
            <a:avLst/>
          </a:prstGeom>
        </p:spPr>
      </p:pic>
      <p:cxnSp>
        <p:nvCxnSpPr>
          <p:cNvPr id="10" name="Straight Arrow Connector 9"/>
          <p:cNvCxnSpPr/>
          <p:nvPr/>
        </p:nvCxnSpPr>
        <p:spPr>
          <a:xfrm>
            <a:off x="4875529" y="3581360"/>
            <a:ext cx="3047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2969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262" y="610334"/>
            <a:ext cx="3275746" cy="1923549"/>
          </a:xfrm>
        </p:spPr>
        <p:txBody>
          <a:bodyPr/>
          <a:lstStyle/>
          <a:p>
            <a:r>
              <a:rPr lang="en-US" b="1" dirty="0">
                <a:latin typeface="Calibri Light" panose="020F0302020204030204" pitchFamily="34" charset="0"/>
              </a:rPr>
              <a:t>KMT2D</a:t>
            </a:r>
            <a:br>
              <a:rPr lang="en-US" b="1" dirty="0">
                <a:latin typeface="Calibri Light" panose="020F0302020204030204" pitchFamily="34" charset="0"/>
              </a:rPr>
            </a:br>
            <a:r>
              <a:rPr lang="en-US" b="1" dirty="0">
                <a:latin typeface="Calibri Light" panose="020F0302020204030204" pitchFamily="34" charset="0"/>
              </a:rPr>
              <a:t>c.6664C&gt;T</a:t>
            </a:r>
            <a:br>
              <a:rPr lang="en-US" b="1" dirty="0">
                <a:latin typeface="Calibri Light" panose="020F0302020204030204" pitchFamily="34" charset="0"/>
              </a:rPr>
            </a:br>
            <a:r>
              <a:rPr lang="en-US" b="1" dirty="0">
                <a:latin typeface="Calibri Light" panose="020F0302020204030204" pitchFamily="34" charset="0"/>
              </a:rPr>
              <a:t>p.Q2222*</a:t>
            </a:r>
            <a:br>
              <a:rPr lang="en-US" b="1" dirty="0">
                <a:latin typeface="Calibri Light" panose="020F0302020204030204" pitchFamily="34" charset="0"/>
              </a:rPr>
            </a:br>
            <a:r>
              <a:rPr lang="en-US" b="1" dirty="0">
                <a:latin typeface="Calibri Light" panose="020F0302020204030204" pitchFamily="34" charset="0"/>
              </a:rPr>
              <a:t>Chr12:49434889</a:t>
            </a:r>
          </a:p>
        </p:txBody>
      </p:sp>
      <p:sp>
        <p:nvSpPr>
          <p:cNvPr id="3" name="Text Placeholder 2"/>
          <p:cNvSpPr>
            <a:spLocks noGrp="1"/>
          </p:cNvSpPr>
          <p:nvPr>
            <p:ph type="body" sz="half" idx="2"/>
          </p:nvPr>
        </p:nvSpPr>
        <p:spPr>
          <a:xfrm>
            <a:off x="533261" y="2742584"/>
            <a:ext cx="3275746" cy="1371243"/>
          </a:xfrm>
        </p:spPr>
        <p:txBody>
          <a:bodyPr>
            <a:normAutofit/>
          </a:bodyPr>
          <a:lstStyle/>
          <a:p>
            <a:r>
              <a:rPr lang="en-US" sz="2399" dirty="0">
                <a:latin typeface="Calibri Light" panose="020F0302020204030204" pitchFamily="34" charset="0"/>
              </a:rPr>
              <a:t>Is it reported by other labs in </a:t>
            </a:r>
            <a:r>
              <a:rPr lang="en-US" sz="2399" dirty="0" err="1">
                <a:latin typeface="Calibri Light" panose="020F0302020204030204" pitchFamily="34" charset="0"/>
              </a:rPr>
              <a:t>ClinVar</a:t>
            </a:r>
            <a:r>
              <a:rPr lang="en-US" sz="2399" dirty="0">
                <a:latin typeface="Calibri Light" panose="020F0302020204030204" pitchFamily="34" charset="0"/>
              </a:rPr>
              <a:t>?</a:t>
            </a:r>
          </a:p>
        </p:txBody>
      </p:sp>
      <p:graphicFrame>
        <p:nvGraphicFramePr>
          <p:cNvPr id="5" name="Table 4"/>
          <p:cNvGraphicFramePr>
            <a:graphicFrameLocks noGrp="1"/>
          </p:cNvGraphicFramePr>
          <p:nvPr/>
        </p:nvGraphicFramePr>
        <p:xfrm>
          <a:off x="533259" y="3886081"/>
          <a:ext cx="3428109" cy="1703898"/>
        </p:xfrm>
        <a:graphic>
          <a:graphicData uri="http://schemas.openxmlformats.org/drawingml/2006/table">
            <a:tbl>
              <a:tblPr firstRow="1" bandRow="1">
                <a:tableStyleId>{5C22544A-7EE6-4342-B048-85BDC9FD1C3A}</a:tableStyleId>
              </a:tblPr>
              <a:tblGrid>
                <a:gridCol w="1154771">
                  <a:extLst>
                    <a:ext uri="{9D8B030D-6E8A-4147-A177-3AD203B41FA5}">
                      <a16:colId xmlns:a16="http://schemas.microsoft.com/office/drawing/2014/main" val="20000"/>
                    </a:ext>
                  </a:extLst>
                </a:gridCol>
                <a:gridCol w="2273338">
                  <a:extLst>
                    <a:ext uri="{9D8B030D-6E8A-4147-A177-3AD203B41FA5}">
                      <a16:colId xmlns:a16="http://schemas.microsoft.com/office/drawing/2014/main" val="20001"/>
                    </a:ext>
                  </a:extLst>
                </a:gridCol>
              </a:tblGrid>
              <a:tr h="394773">
                <a:tc>
                  <a:txBody>
                    <a:bodyPr/>
                    <a:lstStyle/>
                    <a:p>
                      <a:pPr algn="ctr"/>
                      <a:r>
                        <a:rPr lang="en-US" sz="1200" dirty="0">
                          <a:latin typeface="Calibri Light" panose="020F0302020204030204" pitchFamily="34" charset="0"/>
                        </a:rPr>
                        <a:t>Criteria</a:t>
                      </a:r>
                    </a:p>
                  </a:txBody>
                  <a:tcPr marL="91416" marR="91416" marT="45708" marB="45708" anchor="ctr"/>
                </a:tc>
                <a:tc>
                  <a:txBody>
                    <a:bodyPr/>
                    <a:lstStyle/>
                    <a:p>
                      <a:pPr algn="ctr"/>
                      <a:r>
                        <a:rPr lang="en-US" sz="1200" dirty="0">
                          <a:latin typeface="Calibri Light" panose="020F0302020204030204" pitchFamily="34" charset="0"/>
                        </a:rPr>
                        <a:t>Variant</a:t>
                      </a:r>
                      <a:r>
                        <a:rPr lang="en-US" sz="1200" baseline="0" dirty="0">
                          <a:latin typeface="Calibri Light" panose="020F0302020204030204" pitchFamily="34" charset="0"/>
                        </a:rPr>
                        <a:t> Evidence</a:t>
                      </a:r>
                      <a:endParaRPr lang="en-US" sz="1200" dirty="0">
                        <a:latin typeface="Calibri Light" panose="020F0302020204030204" pitchFamily="34" charset="0"/>
                      </a:endParaRPr>
                    </a:p>
                  </a:txBody>
                  <a:tcPr marL="91416" marR="91416" marT="45708" marB="45708" anchor="ctr"/>
                </a:tc>
                <a:extLst>
                  <a:ext uri="{0D108BD9-81ED-4DB2-BD59-A6C34878D82A}">
                    <a16:rowId xmlns:a16="http://schemas.microsoft.com/office/drawing/2014/main" val="10000"/>
                  </a:ext>
                </a:extLst>
              </a:tr>
              <a:tr h="457081">
                <a:tc>
                  <a:txBody>
                    <a:bodyPr/>
                    <a:lstStyle/>
                    <a:p>
                      <a:pPr algn="ctr"/>
                      <a:r>
                        <a:rPr lang="en-US" sz="1200" b="1" dirty="0">
                          <a:solidFill>
                            <a:srgbClr val="E16461"/>
                          </a:solidFill>
                          <a:latin typeface="Calibri Light" panose="020F0302020204030204" pitchFamily="34" charset="0"/>
                        </a:rPr>
                        <a:t>PVS1</a:t>
                      </a:r>
                    </a:p>
                  </a:txBody>
                  <a:tcPr marL="91416" marR="91416" marT="45708" marB="45708" anchor="ctr"/>
                </a:tc>
                <a:tc>
                  <a:txBody>
                    <a:bodyPr/>
                    <a:lstStyle/>
                    <a:p>
                      <a:r>
                        <a:rPr lang="en-US" sz="1200" dirty="0">
                          <a:latin typeface="Calibri Light" panose="020F0302020204030204" pitchFamily="34" charset="0"/>
                        </a:rPr>
                        <a:t>Null</a:t>
                      </a:r>
                      <a:r>
                        <a:rPr lang="en-US" sz="1200" baseline="0" dirty="0">
                          <a:latin typeface="Calibri Light" panose="020F0302020204030204" pitchFamily="34" charset="0"/>
                        </a:rPr>
                        <a:t> </a:t>
                      </a:r>
                      <a:r>
                        <a:rPr lang="en-US" sz="1200" dirty="0">
                          <a:latin typeface="Calibri Light" panose="020F0302020204030204" pitchFamily="34" charset="0"/>
                        </a:rPr>
                        <a:t>variant</a:t>
                      </a:r>
                      <a:r>
                        <a:rPr lang="en-US" sz="1200" baseline="0" dirty="0">
                          <a:latin typeface="Calibri Light" panose="020F0302020204030204" pitchFamily="34" charset="0"/>
                        </a:rPr>
                        <a:t> in a gene where LOF is a mechanism of disease</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1"/>
                  </a:ext>
                </a:extLst>
              </a:tr>
              <a:tr h="394773">
                <a:tc>
                  <a:txBody>
                    <a:bodyPr/>
                    <a:lstStyle/>
                    <a:p>
                      <a:pPr algn="ctr"/>
                      <a:r>
                        <a:rPr lang="en-US" sz="1200" b="1" dirty="0">
                          <a:solidFill>
                            <a:srgbClr val="E16461"/>
                          </a:solidFill>
                          <a:latin typeface="Calibri Light" panose="020F0302020204030204" pitchFamily="34" charset="0"/>
                        </a:rPr>
                        <a:t>PM2</a:t>
                      </a:r>
                    </a:p>
                  </a:txBody>
                  <a:tcPr marL="91416" marR="91416" marT="45708" marB="45708" anchor="ctr"/>
                </a:tc>
                <a:tc>
                  <a:txBody>
                    <a:bodyPr/>
                    <a:lstStyle/>
                    <a:p>
                      <a:r>
                        <a:rPr lang="en-US" sz="1200" dirty="0">
                          <a:latin typeface="Calibri Light" panose="020F0302020204030204" pitchFamily="34" charset="0"/>
                        </a:rPr>
                        <a:t>Absent from </a:t>
                      </a:r>
                      <a:r>
                        <a:rPr lang="en-US" sz="1200" dirty="0" err="1">
                          <a:latin typeface="Calibri Light" panose="020F0302020204030204" pitchFamily="34" charset="0"/>
                        </a:rPr>
                        <a:t>gnomAD</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2"/>
                  </a:ext>
                </a:extLst>
              </a:tr>
              <a:tr h="457081">
                <a:tc>
                  <a:txBody>
                    <a:bodyPr/>
                    <a:lstStyle/>
                    <a:p>
                      <a:pPr algn="ctr"/>
                      <a:r>
                        <a:rPr lang="en-US" sz="1200" b="0" strike="noStrike" baseline="0" dirty="0">
                          <a:solidFill>
                            <a:schemeClr val="tx1"/>
                          </a:solidFill>
                          <a:latin typeface="Calibri Light" panose="020F0302020204030204" pitchFamily="34" charset="0"/>
                        </a:rPr>
                        <a:t>N/a</a:t>
                      </a:r>
                    </a:p>
                  </a:txBody>
                  <a:tcPr marL="91416" marR="91416" marT="45708" marB="45708" anchor="ctr"/>
                </a:tc>
                <a:tc>
                  <a:txBody>
                    <a:bodyPr/>
                    <a:lstStyle/>
                    <a:p>
                      <a:r>
                        <a:rPr lang="en-US" sz="1200" dirty="0">
                          <a:latin typeface="Calibri Light" panose="020F0302020204030204" pitchFamily="34" charset="0"/>
                        </a:rPr>
                        <a:t>Called pathogenic in </a:t>
                      </a:r>
                      <a:r>
                        <a:rPr lang="en-US" sz="1200" dirty="0" err="1">
                          <a:latin typeface="Calibri Light" panose="020F0302020204030204" pitchFamily="34" charset="0"/>
                        </a:rPr>
                        <a:t>ClinVar</a:t>
                      </a:r>
                      <a:r>
                        <a:rPr lang="en-US" sz="1200" dirty="0">
                          <a:latin typeface="Calibri Light" panose="020F0302020204030204" pitchFamily="34" charset="0"/>
                        </a:rPr>
                        <a:t> by one lab</a:t>
                      </a:r>
                    </a:p>
                  </a:txBody>
                  <a:tcPr marL="91416" marR="91416" marT="45708" marB="45708"/>
                </a:tc>
                <a:extLst>
                  <a:ext uri="{0D108BD9-81ED-4DB2-BD59-A6C34878D82A}">
                    <a16:rowId xmlns:a16="http://schemas.microsoft.com/office/drawing/2014/main" val="10003"/>
                  </a:ext>
                </a:extLst>
              </a:tr>
            </a:tbl>
          </a:graphicData>
        </a:graphic>
      </p:graphicFrame>
      <p:pic>
        <p:nvPicPr>
          <p:cNvPr id="8" name="Picture 7"/>
          <p:cNvPicPr>
            <a:picLocks noChangeAspect="1"/>
          </p:cNvPicPr>
          <p:nvPr/>
        </p:nvPicPr>
        <p:blipFill>
          <a:blip r:embed="rId3"/>
          <a:stretch>
            <a:fillRect/>
          </a:stretch>
        </p:blipFill>
        <p:spPr>
          <a:xfrm>
            <a:off x="5294521" y="834800"/>
            <a:ext cx="6170593" cy="3903230"/>
          </a:xfrm>
          <a:prstGeom prst="rect">
            <a:avLst/>
          </a:prstGeom>
        </p:spPr>
      </p:pic>
      <p:pic>
        <p:nvPicPr>
          <p:cNvPr id="9" name="Picture 8"/>
          <p:cNvPicPr>
            <a:picLocks noChangeAspect="1"/>
          </p:cNvPicPr>
          <p:nvPr/>
        </p:nvPicPr>
        <p:blipFill>
          <a:blip r:embed="rId4"/>
          <a:stretch>
            <a:fillRect/>
          </a:stretch>
        </p:blipFill>
        <p:spPr>
          <a:xfrm>
            <a:off x="5402118" y="4456429"/>
            <a:ext cx="6195664" cy="1904504"/>
          </a:xfrm>
          <a:prstGeom prst="rect">
            <a:avLst/>
          </a:prstGeom>
        </p:spPr>
      </p:pic>
    </p:spTree>
    <p:extLst>
      <p:ext uri="{BB962C8B-B14F-4D97-AF65-F5344CB8AC3E}">
        <p14:creationId xmlns:p14="http://schemas.microsoft.com/office/powerpoint/2010/main" val="171309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404" y="610334"/>
            <a:ext cx="3275746" cy="1923549"/>
          </a:xfrm>
        </p:spPr>
        <p:txBody>
          <a:bodyPr/>
          <a:lstStyle/>
          <a:p>
            <a:r>
              <a:rPr lang="en-US" b="1" dirty="0">
                <a:latin typeface="Calibri Light" panose="020F0302020204030204" pitchFamily="34" charset="0"/>
              </a:rPr>
              <a:t>KMT2D</a:t>
            </a:r>
            <a:br>
              <a:rPr lang="en-US" b="1" dirty="0">
                <a:latin typeface="Calibri Light" panose="020F0302020204030204" pitchFamily="34" charset="0"/>
              </a:rPr>
            </a:br>
            <a:r>
              <a:rPr lang="en-US" b="1" dirty="0">
                <a:latin typeface="Calibri Light" panose="020F0302020204030204" pitchFamily="34" charset="0"/>
              </a:rPr>
              <a:t>c.6664C&gt;T</a:t>
            </a:r>
            <a:br>
              <a:rPr lang="en-US" b="1" dirty="0">
                <a:latin typeface="Calibri Light" panose="020F0302020204030204" pitchFamily="34" charset="0"/>
              </a:rPr>
            </a:br>
            <a:r>
              <a:rPr lang="en-US" b="1" dirty="0">
                <a:latin typeface="Calibri Light" panose="020F0302020204030204" pitchFamily="34" charset="0"/>
              </a:rPr>
              <a:t>p.Q2222*</a:t>
            </a:r>
            <a:br>
              <a:rPr lang="en-US" b="1" dirty="0">
                <a:latin typeface="Calibri Light" panose="020F0302020204030204" pitchFamily="34" charset="0"/>
              </a:rPr>
            </a:br>
            <a:r>
              <a:rPr lang="en-US" b="1" dirty="0">
                <a:latin typeface="Calibri Light" panose="020F0302020204030204" pitchFamily="34" charset="0"/>
              </a:rPr>
              <a:t>Chr12:49434889</a:t>
            </a:r>
          </a:p>
        </p:txBody>
      </p:sp>
      <p:sp>
        <p:nvSpPr>
          <p:cNvPr id="3" name="Text Placeholder 2"/>
          <p:cNvSpPr>
            <a:spLocks noGrp="1"/>
          </p:cNvSpPr>
          <p:nvPr>
            <p:ph type="body" sz="half" idx="2"/>
          </p:nvPr>
        </p:nvSpPr>
        <p:spPr>
          <a:xfrm>
            <a:off x="417404" y="2769563"/>
            <a:ext cx="3275746" cy="686416"/>
          </a:xfrm>
        </p:spPr>
        <p:txBody>
          <a:bodyPr>
            <a:noAutofit/>
          </a:bodyPr>
          <a:lstStyle/>
          <a:p>
            <a:r>
              <a:rPr lang="en-US" sz="2399" dirty="0">
                <a:latin typeface="Calibri Light" panose="020F0302020204030204" pitchFamily="34" charset="0"/>
              </a:rPr>
              <a:t>Is it reported in the literature?</a:t>
            </a:r>
          </a:p>
        </p:txBody>
      </p:sp>
      <p:graphicFrame>
        <p:nvGraphicFramePr>
          <p:cNvPr id="5" name="Table 4"/>
          <p:cNvGraphicFramePr>
            <a:graphicFrameLocks noGrp="1"/>
          </p:cNvGraphicFramePr>
          <p:nvPr/>
        </p:nvGraphicFramePr>
        <p:xfrm>
          <a:off x="417403" y="3931530"/>
          <a:ext cx="3543965" cy="2098671"/>
        </p:xfrm>
        <a:graphic>
          <a:graphicData uri="http://schemas.openxmlformats.org/drawingml/2006/table">
            <a:tbl>
              <a:tblPr firstRow="1" bandRow="1">
                <a:tableStyleId>{5C22544A-7EE6-4342-B048-85BDC9FD1C3A}</a:tableStyleId>
              </a:tblPr>
              <a:tblGrid>
                <a:gridCol w="1281108">
                  <a:extLst>
                    <a:ext uri="{9D8B030D-6E8A-4147-A177-3AD203B41FA5}">
                      <a16:colId xmlns:a16="http://schemas.microsoft.com/office/drawing/2014/main" val="20000"/>
                    </a:ext>
                  </a:extLst>
                </a:gridCol>
                <a:gridCol w="2262857">
                  <a:extLst>
                    <a:ext uri="{9D8B030D-6E8A-4147-A177-3AD203B41FA5}">
                      <a16:colId xmlns:a16="http://schemas.microsoft.com/office/drawing/2014/main" val="20001"/>
                    </a:ext>
                  </a:extLst>
                </a:gridCol>
              </a:tblGrid>
              <a:tr h="394773">
                <a:tc>
                  <a:txBody>
                    <a:bodyPr/>
                    <a:lstStyle/>
                    <a:p>
                      <a:pPr algn="ctr"/>
                      <a:r>
                        <a:rPr lang="en-US" sz="1200" dirty="0">
                          <a:latin typeface="Calibri Light" panose="020F0302020204030204" pitchFamily="34" charset="0"/>
                        </a:rPr>
                        <a:t>Criteria</a:t>
                      </a:r>
                    </a:p>
                  </a:txBody>
                  <a:tcPr marL="91416" marR="91416" marT="45708" marB="45708" anchor="ctr"/>
                </a:tc>
                <a:tc>
                  <a:txBody>
                    <a:bodyPr/>
                    <a:lstStyle/>
                    <a:p>
                      <a:pPr algn="ctr"/>
                      <a:r>
                        <a:rPr lang="en-US" sz="1200" dirty="0">
                          <a:latin typeface="Calibri Light" panose="020F0302020204030204" pitchFamily="34" charset="0"/>
                        </a:rPr>
                        <a:t>Variant</a:t>
                      </a:r>
                      <a:r>
                        <a:rPr lang="en-US" sz="1200" baseline="0" dirty="0">
                          <a:latin typeface="Calibri Light" panose="020F0302020204030204" pitchFamily="34" charset="0"/>
                        </a:rPr>
                        <a:t> Evidence</a:t>
                      </a:r>
                      <a:endParaRPr lang="en-US" sz="1200" dirty="0">
                        <a:latin typeface="Calibri Light" panose="020F0302020204030204" pitchFamily="34" charset="0"/>
                      </a:endParaRPr>
                    </a:p>
                  </a:txBody>
                  <a:tcPr marL="91416" marR="91416" marT="45708" marB="45708" anchor="ctr"/>
                </a:tc>
                <a:extLst>
                  <a:ext uri="{0D108BD9-81ED-4DB2-BD59-A6C34878D82A}">
                    <a16:rowId xmlns:a16="http://schemas.microsoft.com/office/drawing/2014/main" val="10000"/>
                  </a:ext>
                </a:extLst>
              </a:tr>
              <a:tr h="457081">
                <a:tc>
                  <a:txBody>
                    <a:bodyPr/>
                    <a:lstStyle/>
                    <a:p>
                      <a:pPr algn="ctr"/>
                      <a:r>
                        <a:rPr lang="en-US" sz="1200" b="1" dirty="0">
                          <a:solidFill>
                            <a:srgbClr val="E16461"/>
                          </a:solidFill>
                          <a:latin typeface="Calibri Light" panose="020F0302020204030204" pitchFamily="34" charset="0"/>
                        </a:rPr>
                        <a:t>PVS1</a:t>
                      </a:r>
                    </a:p>
                  </a:txBody>
                  <a:tcPr marL="91416" marR="91416" marT="45708" marB="45708" anchor="ctr"/>
                </a:tc>
                <a:tc>
                  <a:txBody>
                    <a:bodyPr/>
                    <a:lstStyle/>
                    <a:p>
                      <a:r>
                        <a:rPr lang="en-US" sz="1200" dirty="0">
                          <a:latin typeface="Calibri Light" panose="020F0302020204030204" pitchFamily="34" charset="0"/>
                        </a:rPr>
                        <a:t>Null</a:t>
                      </a:r>
                      <a:r>
                        <a:rPr lang="en-US" sz="1200" baseline="0" dirty="0">
                          <a:latin typeface="Calibri Light" panose="020F0302020204030204" pitchFamily="34" charset="0"/>
                        </a:rPr>
                        <a:t> </a:t>
                      </a:r>
                      <a:r>
                        <a:rPr lang="en-US" sz="1200" dirty="0">
                          <a:latin typeface="Calibri Light" panose="020F0302020204030204" pitchFamily="34" charset="0"/>
                        </a:rPr>
                        <a:t>variant</a:t>
                      </a:r>
                      <a:r>
                        <a:rPr lang="en-US" sz="1200" baseline="0" dirty="0">
                          <a:latin typeface="Calibri Light" panose="020F0302020204030204" pitchFamily="34" charset="0"/>
                        </a:rPr>
                        <a:t> in a gene where LOF is a mechanism of disease</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1"/>
                  </a:ext>
                </a:extLst>
              </a:tr>
              <a:tr h="394773">
                <a:tc>
                  <a:txBody>
                    <a:bodyPr/>
                    <a:lstStyle/>
                    <a:p>
                      <a:pPr algn="ctr"/>
                      <a:r>
                        <a:rPr lang="en-US" sz="1200" b="1" dirty="0">
                          <a:solidFill>
                            <a:srgbClr val="E16461"/>
                          </a:solidFill>
                          <a:latin typeface="Calibri Light" panose="020F0302020204030204" pitchFamily="34" charset="0"/>
                        </a:rPr>
                        <a:t>PM2</a:t>
                      </a:r>
                    </a:p>
                  </a:txBody>
                  <a:tcPr marL="91416" marR="91416" marT="45708" marB="45708" anchor="ctr"/>
                </a:tc>
                <a:tc>
                  <a:txBody>
                    <a:bodyPr/>
                    <a:lstStyle/>
                    <a:p>
                      <a:r>
                        <a:rPr lang="en-US" sz="1200" dirty="0">
                          <a:latin typeface="Calibri Light" panose="020F0302020204030204" pitchFamily="34" charset="0"/>
                        </a:rPr>
                        <a:t>Absent from </a:t>
                      </a:r>
                      <a:r>
                        <a:rPr lang="en-US" sz="1200" dirty="0" err="1">
                          <a:latin typeface="Calibri Light" panose="020F0302020204030204" pitchFamily="34" charset="0"/>
                        </a:rPr>
                        <a:t>gnomAD</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2"/>
                  </a:ext>
                </a:extLst>
              </a:tr>
              <a:tr h="457081">
                <a:tc>
                  <a:txBody>
                    <a:bodyPr/>
                    <a:lstStyle/>
                    <a:p>
                      <a:pPr algn="ctr"/>
                      <a:r>
                        <a:rPr lang="en-US" sz="1200" b="0" strike="noStrike" baseline="0" dirty="0">
                          <a:solidFill>
                            <a:schemeClr val="tx1"/>
                          </a:solidFill>
                          <a:latin typeface="Calibri Light" panose="020F0302020204030204" pitchFamily="34" charset="0"/>
                        </a:rPr>
                        <a:t>N/a</a:t>
                      </a:r>
                    </a:p>
                  </a:txBody>
                  <a:tcPr marL="91416" marR="91416" marT="45708" marB="45708" anchor="ctr"/>
                </a:tc>
                <a:tc>
                  <a:txBody>
                    <a:bodyPr/>
                    <a:lstStyle/>
                    <a:p>
                      <a:r>
                        <a:rPr lang="en-US" sz="1200" dirty="0">
                          <a:latin typeface="Calibri Light" panose="020F0302020204030204" pitchFamily="34" charset="0"/>
                        </a:rPr>
                        <a:t>Called pathogenic in </a:t>
                      </a:r>
                      <a:r>
                        <a:rPr lang="en-US" sz="1200" dirty="0" err="1">
                          <a:latin typeface="Calibri Light" panose="020F0302020204030204" pitchFamily="34" charset="0"/>
                        </a:rPr>
                        <a:t>ClinVar</a:t>
                      </a:r>
                      <a:r>
                        <a:rPr lang="en-US" sz="1200" dirty="0">
                          <a:latin typeface="Calibri Light" panose="020F0302020204030204" pitchFamily="34" charset="0"/>
                        </a:rPr>
                        <a:t> by one lab</a:t>
                      </a:r>
                    </a:p>
                  </a:txBody>
                  <a:tcPr marL="91416" marR="91416" marT="45708" marB="45708"/>
                </a:tc>
                <a:extLst>
                  <a:ext uri="{0D108BD9-81ED-4DB2-BD59-A6C34878D82A}">
                    <a16:rowId xmlns:a16="http://schemas.microsoft.com/office/drawing/2014/main" val="10003"/>
                  </a:ext>
                </a:extLst>
              </a:tr>
              <a:tr h="3947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N/a</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Not published in the literature</a:t>
                      </a:r>
                    </a:p>
                  </a:txBody>
                  <a:tcPr marL="91416" marR="91416" marT="45708" marB="45708"/>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2"/>
          <a:stretch>
            <a:fillRect/>
          </a:stretch>
        </p:blipFill>
        <p:spPr>
          <a:xfrm>
            <a:off x="5692879" y="3698368"/>
            <a:ext cx="5561151" cy="2564806"/>
          </a:xfrm>
          <a:prstGeom prst="rect">
            <a:avLst/>
          </a:prstGeom>
        </p:spPr>
      </p:pic>
      <p:pic>
        <p:nvPicPr>
          <p:cNvPr id="8" name="Picture 7"/>
          <p:cNvPicPr>
            <a:picLocks noChangeAspect="1"/>
          </p:cNvPicPr>
          <p:nvPr/>
        </p:nvPicPr>
        <p:blipFill>
          <a:blip r:embed="rId3"/>
          <a:stretch>
            <a:fillRect/>
          </a:stretch>
        </p:blipFill>
        <p:spPr>
          <a:xfrm>
            <a:off x="5714861" y="766732"/>
            <a:ext cx="5561151" cy="2949470"/>
          </a:xfrm>
          <a:prstGeom prst="rect">
            <a:avLst/>
          </a:prstGeom>
        </p:spPr>
      </p:pic>
    </p:spTree>
    <p:extLst>
      <p:ext uri="{BB962C8B-B14F-4D97-AF65-F5344CB8AC3E}">
        <p14:creationId xmlns:p14="http://schemas.microsoft.com/office/powerpoint/2010/main" val="278225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5759" y="219911"/>
            <a:ext cx="3001181" cy="1923549"/>
          </a:xfrm>
        </p:spPr>
        <p:txBody>
          <a:bodyPr/>
          <a:lstStyle/>
          <a:p>
            <a:r>
              <a:rPr lang="en-US" b="1" dirty="0">
                <a:latin typeface="Calibri Light" panose="020F0302020204030204" pitchFamily="34" charset="0"/>
              </a:rPr>
              <a:t>KMT2D</a:t>
            </a:r>
            <a:br>
              <a:rPr lang="en-US" b="1" dirty="0">
                <a:latin typeface="Calibri Light" panose="020F0302020204030204" pitchFamily="34" charset="0"/>
              </a:rPr>
            </a:br>
            <a:r>
              <a:rPr lang="en-US" b="1" dirty="0">
                <a:latin typeface="Calibri Light" panose="020F0302020204030204" pitchFamily="34" charset="0"/>
              </a:rPr>
              <a:t>c.6664C&gt;T</a:t>
            </a:r>
            <a:br>
              <a:rPr lang="en-US" b="1" dirty="0">
                <a:latin typeface="Calibri Light" panose="020F0302020204030204" pitchFamily="34" charset="0"/>
              </a:rPr>
            </a:br>
            <a:r>
              <a:rPr lang="en-US" b="1" dirty="0">
                <a:latin typeface="Calibri Light" panose="020F0302020204030204" pitchFamily="34" charset="0"/>
              </a:rPr>
              <a:t>p.Q2222*</a:t>
            </a:r>
            <a:br>
              <a:rPr lang="en-US" b="1" dirty="0">
                <a:latin typeface="Calibri Light" panose="020F0302020204030204" pitchFamily="34" charset="0"/>
              </a:rPr>
            </a:br>
            <a:r>
              <a:rPr lang="en-US" b="1" dirty="0">
                <a:latin typeface="Calibri Light" panose="020F0302020204030204" pitchFamily="34" charset="0"/>
              </a:rPr>
              <a:t>Chr12:49434889</a:t>
            </a:r>
          </a:p>
        </p:txBody>
      </p:sp>
      <p:sp>
        <p:nvSpPr>
          <p:cNvPr id="4" name="Content Placeholder 3"/>
          <p:cNvSpPr>
            <a:spLocks noGrp="1"/>
          </p:cNvSpPr>
          <p:nvPr>
            <p:ph idx="1"/>
          </p:nvPr>
        </p:nvSpPr>
        <p:spPr>
          <a:xfrm>
            <a:off x="5947932" y="4409819"/>
            <a:ext cx="4616833" cy="457081"/>
          </a:xfrm>
        </p:spPr>
        <p:txBody>
          <a:bodyPr>
            <a:normAutofit/>
          </a:bodyPr>
          <a:lstStyle/>
          <a:p>
            <a:pPr marL="0" indent="0">
              <a:buNone/>
            </a:pPr>
            <a:r>
              <a:rPr lang="en-US" dirty="0">
                <a:latin typeface="Calibri Light" panose="020F0302020204030204" pitchFamily="34" charset="0"/>
              </a:rPr>
              <a:t>Final Classification: </a:t>
            </a:r>
            <a:r>
              <a:rPr lang="en-US" dirty="0">
                <a:solidFill>
                  <a:srgbClr val="E16461"/>
                </a:solidFill>
                <a:latin typeface="Calibri Light" panose="020F0302020204030204" pitchFamily="34" charset="0"/>
              </a:rPr>
              <a:t>likely pathogenic</a:t>
            </a:r>
          </a:p>
        </p:txBody>
      </p:sp>
      <p:graphicFrame>
        <p:nvGraphicFramePr>
          <p:cNvPr id="6" name="Table 5"/>
          <p:cNvGraphicFramePr>
            <a:graphicFrameLocks noGrp="1"/>
          </p:cNvGraphicFramePr>
          <p:nvPr/>
        </p:nvGraphicFramePr>
        <p:xfrm>
          <a:off x="5561151" y="2191073"/>
          <a:ext cx="5390395" cy="2171134"/>
        </p:xfrm>
        <a:graphic>
          <a:graphicData uri="http://schemas.openxmlformats.org/drawingml/2006/table">
            <a:tbl>
              <a:tblPr firstRow="1" bandRow="1">
                <a:tableStyleId>{5C22544A-7EE6-4342-B048-85BDC9FD1C3A}</a:tableStyleId>
              </a:tblPr>
              <a:tblGrid>
                <a:gridCol w="1948575">
                  <a:extLst>
                    <a:ext uri="{9D8B030D-6E8A-4147-A177-3AD203B41FA5}">
                      <a16:colId xmlns:a16="http://schemas.microsoft.com/office/drawing/2014/main" val="20000"/>
                    </a:ext>
                  </a:extLst>
                </a:gridCol>
                <a:gridCol w="3441820">
                  <a:extLst>
                    <a:ext uri="{9D8B030D-6E8A-4147-A177-3AD203B41FA5}">
                      <a16:colId xmlns:a16="http://schemas.microsoft.com/office/drawing/2014/main" val="20001"/>
                    </a:ext>
                  </a:extLst>
                </a:gridCol>
              </a:tblGrid>
              <a:tr h="301034">
                <a:tc>
                  <a:txBody>
                    <a:bodyPr/>
                    <a:lstStyle/>
                    <a:p>
                      <a:pPr algn="ctr"/>
                      <a:r>
                        <a:rPr lang="en-US" sz="1200" dirty="0">
                          <a:latin typeface="Calibri Light" panose="020F0302020204030204" pitchFamily="34" charset="0"/>
                        </a:rPr>
                        <a:t>Criteria</a:t>
                      </a:r>
                    </a:p>
                  </a:txBody>
                  <a:tcPr marL="91416" marR="91416" marT="45708" marB="45708" anchor="ctr"/>
                </a:tc>
                <a:tc>
                  <a:txBody>
                    <a:bodyPr/>
                    <a:lstStyle/>
                    <a:p>
                      <a:pPr algn="ctr"/>
                      <a:r>
                        <a:rPr lang="en-US" sz="1200" dirty="0">
                          <a:latin typeface="Calibri Light" panose="020F0302020204030204" pitchFamily="34" charset="0"/>
                        </a:rPr>
                        <a:t>Variant</a:t>
                      </a:r>
                      <a:r>
                        <a:rPr lang="en-US" sz="1200" baseline="0" dirty="0">
                          <a:latin typeface="Calibri Light" panose="020F0302020204030204" pitchFamily="34" charset="0"/>
                        </a:rPr>
                        <a:t> Evidence</a:t>
                      </a:r>
                      <a:endParaRPr lang="en-US" sz="1200" dirty="0">
                        <a:latin typeface="Calibri Light" panose="020F0302020204030204" pitchFamily="34" charset="0"/>
                      </a:endParaRPr>
                    </a:p>
                  </a:txBody>
                  <a:tcPr marL="91416" marR="91416" marT="45708" marB="45708" anchor="ctr"/>
                </a:tc>
                <a:extLst>
                  <a:ext uri="{0D108BD9-81ED-4DB2-BD59-A6C34878D82A}">
                    <a16:rowId xmlns:a16="http://schemas.microsoft.com/office/drawing/2014/main" val="10000"/>
                  </a:ext>
                </a:extLst>
              </a:tr>
              <a:tr h="501722">
                <a:tc>
                  <a:txBody>
                    <a:bodyPr/>
                    <a:lstStyle/>
                    <a:p>
                      <a:pPr algn="ctr"/>
                      <a:r>
                        <a:rPr lang="en-US" sz="1200" b="1" dirty="0">
                          <a:solidFill>
                            <a:srgbClr val="E16461"/>
                          </a:solidFill>
                          <a:latin typeface="Calibri Light" panose="020F0302020204030204" pitchFamily="34" charset="0"/>
                        </a:rPr>
                        <a:t>PVS1</a:t>
                      </a:r>
                    </a:p>
                  </a:txBody>
                  <a:tcPr marL="91416" marR="91416" marT="45708" marB="45708" anchor="ctr"/>
                </a:tc>
                <a:tc>
                  <a:txBody>
                    <a:bodyPr/>
                    <a:lstStyle/>
                    <a:p>
                      <a:r>
                        <a:rPr lang="en-US" sz="1200" dirty="0">
                          <a:latin typeface="Calibri Light" panose="020F0302020204030204" pitchFamily="34" charset="0"/>
                        </a:rPr>
                        <a:t>Null</a:t>
                      </a:r>
                      <a:r>
                        <a:rPr lang="en-US" sz="1200" baseline="0" dirty="0">
                          <a:latin typeface="Calibri Light" panose="020F0302020204030204" pitchFamily="34" charset="0"/>
                        </a:rPr>
                        <a:t> </a:t>
                      </a:r>
                      <a:r>
                        <a:rPr lang="en-US" sz="1200" dirty="0">
                          <a:latin typeface="Calibri Light" panose="020F0302020204030204" pitchFamily="34" charset="0"/>
                        </a:rPr>
                        <a:t>variant</a:t>
                      </a:r>
                      <a:r>
                        <a:rPr lang="en-US" sz="1200" baseline="0" dirty="0">
                          <a:latin typeface="Calibri Light" panose="020F0302020204030204" pitchFamily="34" charset="0"/>
                        </a:rPr>
                        <a:t> in a gene where LOF is a mechanism of disease</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1"/>
                  </a:ext>
                </a:extLst>
              </a:tr>
              <a:tr h="433328">
                <a:tc>
                  <a:txBody>
                    <a:bodyPr/>
                    <a:lstStyle/>
                    <a:p>
                      <a:pPr algn="ctr"/>
                      <a:r>
                        <a:rPr lang="en-US" sz="1200" b="1" dirty="0">
                          <a:solidFill>
                            <a:srgbClr val="E16461"/>
                          </a:solidFill>
                          <a:latin typeface="Calibri Light" panose="020F0302020204030204" pitchFamily="34" charset="0"/>
                        </a:rPr>
                        <a:t>PM2</a:t>
                      </a:r>
                    </a:p>
                  </a:txBody>
                  <a:tcPr marL="91416" marR="91416" marT="45708" marB="45708" anchor="ctr"/>
                </a:tc>
                <a:tc>
                  <a:txBody>
                    <a:bodyPr/>
                    <a:lstStyle/>
                    <a:p>
                      <a:r>
                        <a:rPr lang="en-US" sz="1200" dirty="0">
                          <a:latin typeface="Calibri Light" panose="020F0302020204030204" pitchFamily="34" charset="0"/>
                        </a:rPr>
                        <a:t>Absent from </a:t>
                      </a:r>
                      <a:r>
                        <a:rPr lang="en-US" sz="1200" dirty="0" err="1">
                          <a:latin typeface="Calibri Light" panose="020F0302020204030204" pitchFamily="34" charset="0"/>
                        </a:rPr>
                        <a:t>gnomAD</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2"/>
                  </a:ext>
                </a:extLst>
              </a:tr>
              <a:tr h="501722">
                <a:tc>
                  <a:txBody>
                    <a:bodyPr/>
                    <a:lstStyle/>
                    <a:p>
                      <a:pPr algn="ctr"/>
                      <a:r>
                        <a:rPr lang="en-US" sz="1200" b="0" dirty="0">
                          <a:solidFill>
                            <a:schemeClr val="tx1"/>
                          </a:solidFill>
                          <a:latin typeface="Calibri Light" panose="020F0302020204030204" pitchFamily="34" charset="0"/>
                        </a:rPr>
                        <a:t>N/a</a:t>
                      </a:r>
                    </a:p>
                  </a:txBody>
                  <a:tcPr marL="91416" marR="91416" marT="45708" marB="45708" anchor="ctr"/>
                </a:tc>
                <a:tc>
                  <a:txBody>
                    <a:bodyPr/>
                    <a:lstStyle/>
                    <a:p>
                      <a:r>
                        <a:rPr lang="en-US" sz="1200" dirty="0">
                          <a:latin typeface="Calibri Light" panose="020F0302020204030204" pitchFamily="34" charset="0"/>
                        </a:rPr>
                        <a:t>Called pathogenic in </a:t>
                      </a:r>
                      <a:r>
                        <a:rPr lang="en-US" sz="1200" dirty="0" err="1">
                          <a:latin typeface="Calibri Light" panose="020F0302020204030204" pitchFamily="34" charset="0"/>
                        </a:rPr>
                        <a:t>ClinVar</a:t>
                      </a:r>
                      <a:r>
                        <a:rPr lang="en-US" sz="1200" dirty="0">
                          <a:latin typeface="Calibri Light" panose="020F0302020204030204" pitchFamily="34" charset="0"/>
                        </a:rPr>
                        <a:t> by one lab</a:t>
                      </a:r>
                    </a:p>
                  </a:txBody>
                  <a:tcPr marL="91416" marR="91416" marT="45708" marB="45708"/>
                </a:tc>
                <a:extLst>
                  <a:ext uri="{0D108BD9-81ED-4DB2-BD59-A6C34878D82A}">
                    <a16:rowId xmlns:a16="http://schemas.microsoft.com/office/drawing/2014/main" val="10003"/>
                  </a:ext>
                </a:extLst>
              </a:tr>
              <a:tr h="433328">
                <a:tc>
                  <a:txBody>
                    <a:bodyPr/>
                    <a:lstStyle/>
                    <a:p>
                      <a:pPr algn="ctr"/>
                      <a:r>
                        <a:rPr lang="en-US" sz="1200" b="0" dirty="0">
                          <a:solidFill>
                            <a:schemeClr val="tx1"/>
                          </a:solidFill>
                          <a:latin typeface="Calibri Light" panose="020F0302020204030204" pitchFamily="34" charset="0"/>
                        </a:rPr>
                        <a:t>N/a</a:t>
                      </a:r>
                    </a:p>
                  </a:txBody>
                  <a:tcPr marL="91416" marR="91416" marT="45708" marB="457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Not published in the literature</a:t>
                      </a:r>
                    </a:p>
                  </a:txBody>
                  <a:tcPr marL="91416" marR="91416" marT="45708" marB="45708"/>
                </a:tc>
                <a:extLst>
                  <a:ext uri="{0D108BD9-81ED-4DB2-BD59-A6C34878D82A}">
                    <a16:rowId xmlns:a16="http://schemas.microsoft.com/office/drawing/2014/main" val="10004"/>
                  </a:ext>
                </a:extLst>
              </a:tr>
            </a:tbl>
          </a:graphicData>
        </a:graphic>
      </p:graphicFrame>
      <p:pic>
        <p:nvPicPr>
          <p:cNvPr id="7" name="Content Placeholder 5"/>
          <p:cNvPicPr>
            <a:picLocks noChangeAspect="1"/>
          </p:cNvPicPr>
          <p:nvPr/>
        </p:nvPicPr>
        <p:blipFill>
          <a:blip r:embed="rId3"/>
          <a:stretch>
            <a:fillRect/>
          </a:stretch>
        </p:blipFill>
        <p:spPr>
          <a:xfrm>
            <a:off x="304720" y="174769"/>
            <a:ext cx="3866793" cy="6508464"/>
          </a:xfrm>
          <a:prstGeom prst="rect">
            <a:avLst/>
          </a:prstGeom>
        </p:spPr>
      </p:pic>
      <p:sp>
        <p:nvSpPr>
          <p:cNvPr id="8" name="Rectangle 7"/>
          <p:cNvSpPr/>
          <p:nvPr/>
        </p:nvSpPr>
        <p:spPr>
          <a:xfrm>
            <a:off x="304720" y="3124279"/>
            <a:ext cx="3732828" cy="38090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Tahoma"/>
            </a:endParaRPr>
          </a:p>
        </p:txBody>
      </p:sp>
      <p:sp>
        <p:nvSpPr>
          <p:cNvPr id="9" name="Content Placeholder 3"/>
          <p:cNvSpPr txBox="1">
            <a:spLocks/>
          </p:cNvSpPr>
          <p:nvPr/>
        </p:nvSpPr>
        <p:spPr>
          <a:xfrm>
            <a:off x="5302457" y="5333504"/>
            <a:ext cx="6170594" cy="761802"/>
          </a:xfrm>
          <a:prstGeom prst="rect">
            <a:avLst/>
          </a:prstGeom>
        </p:spPr>
        <p:txBody>
          <a:bodyPr vert="horz" lIns="91416" tIns="45708" rIns="91416" bIns="45708" rtlCol="0">
            <a:noAutofit/>
          </a:bodyPr>
          <a:lstStyle>
            <a:lvl1pPr marL="223838" indent="-223838" algn="l" defTabSz="914400" rtl="0" eaLnBrk="1" latinLnBrk="0" hangingPunct="1">
              <a:lnSpc>
                <a:spcPct val="90000"/>
              </a:lnSpc>
              <a:spcBef>
                <a:spcPts val="1800"/>
              </a:spcBef>
              <a:buFont typeface="Arial" pitchFamily="34" charset="0"/>
              <a:buChar char="•"/>
              <a:defRPr sz="2000" kern="1200">
                <a:solidFill>
                  <a:schemeClr val="tx1"/>
                </a:solidFill>
                <a:latin typeface="+mn-lt"/>
                <a:ea typeface="+mn-ea"/>
                <a:cs typeface="+mn-cs"/>
              </a:defRPr>
            </a:lvl1pPr>
            <a:lvl2pPr marL="502920" indent="-223838" algn="l" defTabSz="914400" rtl="0" eaLnBrk="1" latinLnBrk="0" hangingPunct="1">
              <a:lnSpc>
                <a:spcPct val="90000"/>
              </a:lnSpc>
              <a:spcBef>
                <a:spcPts val="800"/>
              </a:spcBef>
              <a:buFont typeface="Arial" pitchFamily="34" charset="0"/>
              <a:buChar char="–"/>
              <a:defRPr sz="1800" kern="1200">
                <a:solidFill>
                  <a:schemeClr val="tx1"/>
                </a:solidFill>
                <a:latin typeface="+mn-lt"/>
                <a:ea typeface="+mn-ea"/>
                <a:cs typeface="+mn-cs"/>
              </a:defRPr>
            </a:lvl2pPr>
            <a:lvl3pPr marL="741363" indent="-17145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3pPr>
            <a:lvl4pPr marL="9667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4pPr>
            <a:lvl5pPr marL="12080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5pPr>
            <a:lvl6pPr marL="1444752"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6pPr>
            <a:lvl7pPr marL="1682496"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7pPr>
            <a:lvl8pPr marL="1920240"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8pPr>
            <a:lvl9pPr marL="2157984"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9pPr>
          </a:lstStyle>
          <a:p>
            <a:pPr marL="0" indent="0" algn="ctr" defTabSz="914126">
              <a:spcBef>
                <a:spcPts val="1799"/>
              </a:spcBef>
              <a:buNone/>
            </a:pPr>
            <a:r>
              <a:rPr lang="en-US" sz="3199" dirty="0">
                <a:solidFill>
                  <a:srgbClr val="000000"/>
                </a:solidFill>
                <a:latin typeface="Calibri Light" panose="020F0302020204030204" pitchFamily="34" charset="0"/>
              </a:rPr>
              <a:t>What additional studies would you recommend for your patient?</a:t>
            </a:r>
            <a:endParaRPr lang="en-US" sz="3199" dirty="0">
              <a:solidFill>
                <a:srgbClr val="E16461"/>
              </a:solidFill>
              <a:latin typeface="Calibri Light" panose="020F0302020204030204" pitchFamily="34" charset="0"/>
            </a:endParaRPr>
          </a:p>
        </p:txBody>
      </p:sp>
    </p:spTree>
    <p:extLst>
      <p:ext uri="{BB962C8B-B14F-4D97-AF65-F5344CB8AC3E}">
        <p14:creationId xmlns:p14="http://schemas.microsoft.com/office/powerpoint/2010/main" val="367046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8" grpId="0" animBg="1"/>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0603" y="724604"/>
            <a:ext cx="3275746" cy="1923549"/>
          </a:xfrm>
        </p:spPr>
        <p:txBody>
          <a:bodyPr/>
          <a:lstStyle/>
          <a:p>
            <a:r>
              <a:rPr lang="en-US" b="1" dirty="0">
                <a:latin typeface="Calibri Light" panose="020F0302020204030204" pitchFamily="34" charset="0"/>
              </a:rPr>
              <a:t>KMT2D</a:t>
            </a:r>
            <a:br>
              <a:rPr lang="en-US" b="1" dirty="0">
                <a:latin typeface="Calibri Light" panose="020F0302020204030204" pitchFamily="34" charset="0"/>
              </a:rPr>
            </a:br>
            <a:r>
              <a:rPr lang="en-US" b="1" dirty="0">
                <a:latin typeface="Calibri Light" panose="020F0302020204030204" pitchFamily="34" charset="0"/>
              </a:rPr>
              <a:t>c.6664C&gt;T</a:t>
            </a:r>
            <a:br>
              <a:rPr lang="en-US" b="1" dirty="0">
                <a:latin typeface="Calibri Light" panose="020F0302020204030204" pitchFamily="34" charset="0"/>
              </a:rPr>
            </a:br>
            <a:r>
              <a:rPr lang="en-US" b="1" dirty="0">
                <a:latin typeface="Calibri Light" panose="020F0302020204030204" pitchFamily="34" charset="0"/>
              </a:rPr>
              <a:t>p.Q2222*</a:t>
            </a:r>
            <a:br>
              <a:rPr lang="en-US" b="1" dirty="0">
                <a:latin typeface="Calibri Light" panose="020F0302020204030204" pitchFamily="34" charset="0"/>
              </a:rPr>
            </a:br>
            <a:r>
              <a:rPr lang="en-US" b="1" dirty="0">
                <a:latin typeface="Calibri Light" panose="020F0302020204030204" pitchFamily="34" charset="0"/>
              </a:rPr>
              <a:t>Chr12:49434889</a:t>
            </a:r>
          </a:p>
        </p:txBody>
      </p:sp>
      <p:sp>
        <p:nvSpPr>
          <p:cNvPr id="12" name="Content Placeholder 3"/>
          <p:cNvSpPr>
            <a:spLocks noGrp="1"/>
          </p:cNvSpPr>
          <p:nvPr>
            <p:ph idx="1"/>
          </p:nvPr>
        </p:nvSpPr>
        <p:spPr>
          <a:xfrm>
            <a:off x="6113457" y="5876287"/>
            <a:ext cx="4616833" cy="457081"/>
          </a:xfrm>
        </p:spPr>
        <p:txBody>
          <a:bodyPr>
            <a:normAutofit/>
          </a:bodyPr>
          <a:lstStyle/>
          <a:p>
            <a:pPr marL="0" indent="0">
              <a:buNone/>
            </a:pPr>
            <a:r>
              <a:rPr lang="en-US" dirty="0">
                <a:latin typeface="Calibri Light" panose="020F0302020204030204" pitchFamily="34" charset="0"/>
              </a:rPr>
              <a:t>Updated Classification: </a:t>
            </a:r>
            <a:r>
              <a:rPr lang="en-US" dirty="0">
                <a:solidFill>
                  <a:srgbClr val="E16461"/>
                </a:solidFill>
                <a:latin typeface="Calibri Light" panose="020F0302020204030204" pitchFamily="34" charset="0"/>
              </a:rPr>
              <a:t>pathogenic</a:t>
            </a:r>
          </a:p>
        </p:txBody>
      </p:sp>
      <p:sp>
        <p:nvSpPr>
          <p:cNvPr id="3" name="Text Placeholder 2"/>
          <p:cNvSpPr>
            <a:spLocks noGrp="1"/>
          </p:cNvSpPr>
          <p:nvPr>
            <p:ph type="body" sz="half" idx="2"/>
          </p:nvPr>
        </p:nvSpPr>
        <p:spPr>
          <a:xfrm>
            <a:off x="8256349" y="1000757"/>
            <a:ext cx="3275746" cy="1371243"/>
          </a:xfrm>
          <a:ln w="28575">
            <a:solidFill>
              <a:schemeClr val="accent2"/>
            </a:solidFill>
          </a:ln>
        </p:spPr>
        <p:txBody>
          <a:bodyPr>
            <a:noAutofit/>
          </a:bodyPr>
          <a:lstStyle/>
          <a:p>
            <a:pPr algn="ctr"/>
            <a:r>
              <a:rPr lang="en-US" sz="2399" dirty="0">
                <a:latin typeface="Calibri Light" panose="020F0302020204030204" pitchFamily="34" charset="0"/>
              </a:rPr>
              <a:t>Subsequent parental sequencing revealed that this variant was de novo in the </a:t>
            </a:r>
            <a:r>
              <a:rPr lang="en-US" sz="2399" dirty="0" err="1">
                <a:latin typeface="Calibri Light" panose="020F0302020204030204" pitchFamily="34" charset="0"/>
              </a:rPr>
              <a:t>proband</a:t>
            </a:r>
            <a:endParaRPr lang="en-US" sz="2399" dirty="0">
              <a:latin typeface="Calibri Light" panose="020F0302020204030204" pitchFamily="34" charset="0"/>
            </a:endParaRPr>
          </a:p>
        </p:txBody>
      </p:sp>
      <p:pic>
        <p:nvPicPr>
          <p:cNvPr id="6" name="Content Placeholder 5"/>
          <p:cNvPicPr>
            <a:picLocks noChangeAspect="1"/>
          </p:cNvPicPr>
          <p:nvPr/>
        </p:nvPicPr>
        <p:blipFill>
          <a:blip r:embed="rId2"/>
          <a:stretch>
            <a:fillRect/>
          </a:stretch>
        </p:blipFill>
        <p:spPr>
          <a:xfrm>
            <a:off x="304720" y="174769"/>
            <a:ext cx="3866793" cy="6508464"/>
          </a:xfrm>
          <a:prstGeom prst="rect">
            <a:avLst/>
          </a:prstGeom>
        </p:spPr>
      </p:pic>
      <p:graphicFrame>
        <p:nvGraphicFramePr>
          <p:cNvPr id="7" name="Table 6"/>
          <p:cNvGraphicFramePr>
            <a:graphicFrameLocks noGrp="1"/>
          </p:cNvGraphicFramePr>
          <p:nvPr/>
        </p:nvGraphicFramePr>
        <p:xfrm>
          <a:off x="5726676" y="3038577"/>
          <a:ext cx="5390395" cy="2628310"/>
        </p:xfrm>
        <a:graphic>
          <a:graphicData uri="http://schemas.openxmlformats.org/drawingml/2006/table">
            <a:tbl>
              <a:tblPr firstRow="1" bandRow="1">
                <a:tableStyleId>{5C22544A-7EE6-4342-B048-85BDC9FD1C3A}</a:tableStyleId>
              </a:tblPr>
              <a:tblGrid>
                <a:gridCol w="1948575">
                  <a:extLst>
                    <a:ext uri="{9D8B030D-6E8A-4147-A177-3AD203B41FA5}">
                      <a16:colId xmlns:a16="http://schemas.microsoft.com/office/drawing/2014/main" val="20000"/>
                    </a:ext>
                  </a:extLst>
                </a:gridCol>
                <a:gridCol w="3441820">
                  <a:extLst>
                    <a:ext uri="{9D8B030D-6E8A-4147-A177-3AD203B41FA5}">
                      <a16:colId xmlns:a16="http://schemas.microsoft.com/office/drawing/2014/main" val="20001"/>
                    </a:ext>
                  </a:extLst>
                </a:gridCol>
              </a:tblGrid>
              <a:tr h="301034">
                <a:tc>
                  <a:txBody>
                    <a:bodyPr/>
                    <a:lstStyle/>
                    <a:p>
                      <a:pPr algn="ctr"/>
                      <a:r>
                        <a:rPr lang="en-US" sz="1200" dirty="0">
                          <a:latin typeface="Calibri Light" panose="020F0302020204030204" pitchFamily="34" charset="0"/>
                        </a:rPr>
                        <a:t>Criteria</a:t>
                      </a:r>
                    </a:p>
                  </a:txBody>
                  <a:tcPr marL="91416" marR="91416" marT="45708" marB="45708" anchor="ctr"/>
                </a:tc>
                <a:tc>
                  <a:txBody>
                    <a:bodyPr/>
                    <a:lstStyle/>
                    <a:p>
                      <a:pPr algn="ctr"/>
                      <a:r>
                        <a:rPr lang="en-US" sz="1200" dirty="0">
                          <a:latin typeface="Calibri Light" panose="020F0302020204030204" pitchFamily="34" charset="0"/>
                        </a:rPr>
                        <a:t>Variant</a:t>
                      </a:r>
                      <a:r>
                        <a:rPr lang="en-US" sz="1200" baseline="0" dirty="0">
                          <a:latin typeface="Calibri Light" panose="020F0302020204030204" pitchFamily="34" charset="0"/>
                        </a:rPr>
                        <a:t> Evidence</a:t>
                      </a:r>
                      <a:endParaRPr lang="en-US" sz="1200" dirty="0">
                        <a:latin typeface="Calibri Light" panose="020F0302020204030204" pitchFamily="34" charset="0"/>
                      </a:endParaRPr>
                    </a:p>
                  </a:txBody>
                  <a:tcPr marL="91416" marR="91416" marT="45708" marB="45708" anchor="ctr"/>
                </a:tc>
                <a:extLst>
                  <a:ext uri="{0D108BD9-81ED-4DB2-BD59-A6C34878D82A}">
                    <a16:rowId xmlns:a16="http://schemas.microsoft.com/office/drawing/2014/main" val="10000"/>
                  </a:ext>
                </a:extLst>
              </a:tr>
              <a:tr h="501722">
                <a:tc>
                  <a:txBody>
                    <a:bodyPr/>
                    <a:lstStyle/>
                    <a:p>
                      <a:pPr algn="ctr"/>
                      <a:r>
                        <a:rPr lang="en-US" sz="1200" b="1" dirty="0">
                          <a:solidFill>
                            <a:srgbClr val="E16461"/>
                          </a:solidFill>
                          <a:latin typeface="Calibri Light" panose="020F0302020204030204" pitchFamily="34" charset="0"/>
                        </a:rPr>
                        <a:t>PVS1</a:t>
                      </a:r>
                    </a:p>
                  </a:txBody>
                  <a:tcPr marL="91416" marR="91416" marT="45708" marB="45708" anchor="ctr"/>
                </a:tc>
                <a:tc>
                  <a:txBody>
                    <a:bodyPr/>
                    <a:lstStyle/>
                    <a:p>
                      <a:r>
                        <a:rPr lang="en-US" sz="1200" dirty="0">
                          <a:latin typeface="Calibri Light" panose="020F0302020204030204" pitchFamily="34" charset="0"/>
                        </a:rPr>
                        <a:t>Null</a:t>
                      </a:r>
                      <a:r>
                        <a:rPr lang="en-US" sz="1200" baseline="0" dirty="0">
                          <a:latin typeface="Calibri Light" panose="020F0302020204030204" pitchFamily="34" charset="0"/>
                        </a:rPr>
                        <a:t> </a:t>
                      </a:r>
                      <a:r>
                        <a:rPr lang="en-US" sz="1200" dirty="0">
                          <a:latin typeface="Calibri Light" panose="020F0302020204030204" pitchFamily="34" charset="0"/>
                        </a:rPr>
                        <a:t>variant</a:t>
                      </a:r>
                      <a:r>
                        <a:rPr lang="en-US" sz="1200" baseline="0" dirty="0">
                          <a:latin typeface="Calibri Light" panose="020F0302020204030204" pitchFamily="34" charset="0"/>
                        </a:rPr>
                        <a:t> in a gene where LOF is a mechanism of disease</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1"/>
                  </a:ext>
                </a:extLst>
              </a:tr>
              <a:tr h="433328">
                <a:tc>
                  <a:txBody>
                    <a:bodyPr/>
                    <a:lstStyle/>
                    <a:p>
                      <a:pPr algn="ctr"/>
                      <a:r>
                        <a:rPr lang="en-US" sz="1200" b="1" dirty="0">
                          <a:solidFill>
                            <a:srgbClr val="E16461"/>
                          </a:solidFill>
                          <a:latin typeface="Calibri Light" panose="020F0302020204030204" pitchFamily="34" charset="0"/>
                        </a:rPr>
                        <a:t>PM2</a:t>
                      </a:r>
                    </a:p>
                  </a:txBody>
                  <a:tcPr marL="91416" marR="91416" marT="45708" marB="45708" anchor="ctr"/>
                </a:tc>
                <a:tc>
                  <a:txBody>
                    <a:bodyPr/>
                    <a:lstStyle/>
                    <a:p>
                      <a:r>
                        <a:rPr lang="en-US" sz="1200" dirty="0">
                          <a:latin typeface="Calibri Light" panose="020F0302020204030204" pitchFamily="34" charset="0"/>
                        </a:rPr>
                        <a:t>Absent from </a:t>
                      </a:r>
                      <a:r>
                        <a:rPr lang="en-US" sz="1200" dirty="0" err="1">
                          <a:latin typeface="Calibri Light" panose="020F0302020204030204" pitchFamily="34" charset="0"/>
                        </a:rPr>
                        <a:t>gnomAD</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2"/>
                  </a:ext>
                </a:extLst>
              </a:tr>
              <a:tr h="501722">
                <a:tc>
                  <a:txBody>
                    <a:bodyPr/>
                    <a:lstStyle/>
                    <a:p>
                      <a:pPr algn="ctr"/>
                      <a:r>
                        <a:rPr lang="en-US" sz="1200" b="0" strike="noStrike" baseline="0" dirty="0">
                          <a:solidFill>
                            <a:schemeClr val="tx1"/>
                          </a:solidFill>
                          <a:latin typeface="Calibri Light" panose="020F0302020204030204" pitchFamily="34" charset="0"/>
                        </a:rPr>
                        <a:t>N/a</a:t>
                      </a:r>
                    </a:p>
                  </a:txBody>
                  <a:tcPr marL="91416" marR="91416" marT="45708" marB="45708" anchor="ctr"/>
                </a:tc>
                <a:tc>
                  <a:txBody>
                    <a:bodyPr/>
                    <a:lstStyle/>
                    <a:p>
                      <a:r>
                        <a:rPr lang="en-US" sz="1200" dirty="0">
                          <a:latin typeface="Calibri Light" panose="020F0302020204030204" pitchFamily="34" charset="0"/>
                        </a:rPr>
                        <a:t>Called pathogenic in </a:t>
                      </a:r>
                      <a:r>
                        <a:rPr lang="en-US" sz="1200" dirty="0" err="1">
                          <a:latin typeface="Calibri Light" panose="020F0302020204030204" pitchFamily="34" charset="0"/>
                        </a:rPr>
                        <a:t>ClinVar</a:t>
                      </a:r>
                      <a:r>
                        <a:rPr lang="en-US" sz="1200" dirty="0">
                          <a:latin typeface="Calibri Light" panose="020F0302020204030204" pitchFamily="34" charset="0"/>
                        </a:rPr>
                        <a:t> by one lab</a:t>
                      </a:r>
                    </a:p>
                  </a:txBody>
                  <a:tcPr marL="91416" marR="91416" marT="45708" marB="45708"/>
                </a:tc>
                <a:extLst>
                  <a:ext uri="{0D108BD9-81ED-4DB2-BD59-A6C34878D82A}">
                    <a16:rowId xmlns:a16="http://schemas.microsoft.com/office/drawing/2014/main" val="10003"/>
                  </a:ext>
                </a:extLst>
              </a:tr>
              <a:tr h="4333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N/a</a:t>
                      </a:r>
                    </a:p>
                  </a:txBody>
                  <a:tcPr marL="91416" marR="91416" marT="45708" marB="457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Not published in the literature</a:t>
                      </a:r>
                    </a:p>
                  </a:txBody>
                  <a:tcPr marL="91416" marR="91416" marT="45708" marB="45708"/>
                </a:tc>
                <a:extLst>
                  <a:ext uri="{0D108BD9-81ED-4DB2-BD59-A6C34878D82A}">
                    <a16:rowId xmlns:a16="http://schemas.microsoft.com/office/drawing/2014/main" val="10004"/>
                  </a:ext>
                </a:extLst>
              </a:tr>
              <a:tr h="4570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16461"/>
                          </a:solidFill>
                          <a:effectLst/>
                          <a:uLnTx/>
                          <a:uFillTx/>
                          <a:latin typeface="Calibri Light" panose="020F0302020204030204" pitchFamily="34" charset="0"/>
                          <a:ea typeface="+mn-ea"/>
                          <a:cs typeface="+mn-cs"/>
                        </a:rPr>
                        <a:t>PM6</a:t>
                      </a:r>
                    </a:p>
                  </a:txBody>
                  <a:tcPr marL="91416" marR="91416" marT="45708" marB="457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Assumed de novo, without confirmation of maternity/paternity</a:t>
                      </a:r>
                    </a:p>
                  </a:txBody>
                  <a:tcPr marL="91416" marR="91416" marT="45708" marB="45708"/>
                </a:tc>
                <a:extLst>
                  <a:ext uri="{0D108BD9-81ED-4DB2-BD59-A6C34878D82A}">
                    <a16:rowId xmlns:a16="http://schemas.microsoft.com/office/drawing/2014/main" val="10005"/>
                  </a:ext>
                </a:extLst>
              </a:tr>
            </a:tbl>
          </a:graphicData>
        </a:graphic>
      </p:graphicFrame>
      <p:sp>
        <p:nvSpPr>
          <p:cNvPr id="8" name="Rectangle 7"/>
          <p:cNvSpPr/>
          <p:nvPr/>
        </p:nvSpPr>
        <p:spPr>
          <a:xfrm>
            <a:off x="1447423" y="610334"/>
            <a:ext cx="1675963" cy="22854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Tahoma"/>
            </a:endParaRPr>
          </a:p>
        </p:txBody>
      </p:sp>
      <p:sp>
        <p:nvSpPr>
          <p:cNvPr id="9" name="Rectangle 8"/>
          <p:cNvSpPr/>
          <p:nvPr/>
        </p:nvSpPr>
        <p:spPr>
          <a:xfrm>
            <a:off x="1675963" y="1038848"/>
            <a:ext cx="1752144" cy="23559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Tahoma"/>
            </a:endParaRPr>
          </a:p>
        </p:txBody>
      </p:sp>
      <p:sp>
        <p:nvSpPr>
          <p:cNvPr id="10" name="Rectangle 9"/>
          <p:cNvSpPr/>
          <p:nvPr/>
        </p:nvSpPr>
        <p:spPr>
          <a:xfrm>
            <a:off x="304720" y="610334"/>
            <a:ext cx="761802" cy="22854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Tahoma"/>
            </a:endParaRPr>
          </a:p>
        </p:txBody>
      </p:sp>
    </p:spTree>
    <p:extLst>
      <p:ext uri="{BB962C8B-B14F-4D97-AF65-F5344CB8AC3E}">
        <p14:creationId xmlns:p14="http://schemas.microsoft.com/office/powerpoint/2010/main" val="203844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build="p"/>
      <p:bldP spid="3" grpId="0" build="p" animBg="1"/>
      <p:bldP spid="8" grpId="0" animBg="1"/>
      <p:bldP spid="9"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622" y="2591018"/>
            <a:ext cx="2818665" cy="1923549"/>
          </a:xfrm>
        </p:spPr>
        <p:txBody>
          <a:bodyPr>
            <a:normAutofit/>
          </a:bodyPr>
          <a:lstStyle/>
          <a:p>
            <a:pPr algn="ctr"/>
            <a:r>
              <a:rPr lang="en-US" sz="5998" dirty="0">
                <a:latin typeface="Calibri Light" panose="020F0302020204030204" pitchFamily="34" charset="0"/>
              </a:rPr>
              <a:t>Example 2</a:t>
            </a:r>
          </a:p>
        </p:txBody>
      </p:sp>
      <p:sp>
        <p:nvSpPr>
          <p:cNvPr id="4" name="Content Placeholder 3"/>
          <p:cNvSpPr>
            <a:spLocks noGrp="1"/>
          </p:cNvSpPr>
          <p:nvPr>
            <p:ph idx="1"/>
          </p:nvPr>
        </p:nvSpPr>
        <p:spPr>
          <a:xfrm>
            <a:off x="5180251" y="1295955"/>
            <a:ext cx="6170594" cy="4646990"/>
          </a:xfrm>
        </p:spPr>
        <p:txBody>
          <a:bodyPr>
            <a:normAutofit/>
          </a:bodyPr>
          <a:lstStyle/>
          <a:p>
            <a:pPr marL="0" indent="0">
              <a:buNone/>
            </a:pPr>
            <a:r>
              <a:rPr lang="en-US" sz="2499" b="1" dirty="0">
                <a:latin typeface="Calibri Light" panose="020F0302020204030204" pitchFamily="34" charset="0"/>
              </a:rPr>
              <a:t>KCNH2</a:t>
            </a:r>
          </a:p>
          <a:p>
            <a:pPr marL="0" indent="0">
              <a:buNone/>
            </a:pPr>
            <a:r>
              <a:rPr lang="en-US" sz="2499" dirty="0">
                <a:latin typeface="Calibri Light" panose="020F0302020204030204" pitchFamily="34" charset="0"/>
              </a:rPr>
              <a:t>c.2592+3G&gt;A</a:t>
            </a:r>
          </a:p>
          <a:p>
            <a:pPr marL="0" indent="0">
              <a:buNone/>
            </a:pPr>
            <a:r>
              <a:rPr lang="en-US" sz="2499" dirty="0">
                <a:latin typeface="Calibri Light" panose="020F0302020204030204" pitchFamily="34" charset="0"/>
              </a:rPr>
              <a:t>p.?</a:t>
            </a:r>
          </a:p>
          <a:p>
            <a:pPr marL="0" indent="0">
              <a:buNone/>
            </a:pPr>
            <a:r>
              <a:rPr lang="en-US" sz="2499" dirty="0">
                <a:latin typeface="Calibri Light" panose="020F0302020204030204" pitchFamily="34" charset="0"/>
              </a:rPr>
              <a:t>Chr7:150645941</a:t>
            </a:r>
          </a:p>
          <a:p>
            <a:pPr marL="0" indent="0">
              <a:buNone/>
            </a:pPr>
            <a:r>
              <a:rPr lang="en-US" sz="2499" dirty="0">
                <a:latin typeface="Calibri Light" panose="020F0302020204030204" pitchFamily="34" charset="0"/>
              </a:rPr>
              <a:t>Inheritance: autosomal dominant</a:t>
            </a:r>
          </a:p>
          <a:p>
            <a:pPr marL="0" indent="0">
              <a:buNone/>
            </a:pPr>
            <a:r>
              <a:rPr lang="en-US" sz="2499" dirty="0">
                <a:latin typeface="Calibri Light" panose="020F0302020204030204" pitchFamily="34" charset="0"/>
              </a:rPr>
              <a:t>Disease: Long QT syndrome type 2</a:t>
            </a:r>
          </a:p>
          <a:p>
            <a:pPr marL="0" indent="0">
              <a:buNone/>
            </a:pPr>
            <a:r>
              <a:rPr lang="en-US" sz="2499" dirty="0">
                <a:latin typeface="Calibri Light" panose="020F0302020204030204" pitchFamily="34" charset="0"/>
              </a:rPr>
              <a:t>Phenotype: prolonged QT interval on EKG, syncope, sudden cardiac death</a:t>
            </a:r>
            <a:endParaRPr lang="en-US" dirty="0"/>
          </a:p>
          <a:p>
            <a:pPr marL="0" indent="0">
              <a:buNone/>
            </a:pPr>
            <a:endParaRPr lang="en-US" dirty="0"/>
          </a:p>
        </p:txBody>
      </p:sp>
    </p:spTree>
    <p:extLst>
      <p:ext uri="{BB962C8B-B14F-4D97-AF65-F5344CB8AC3E}">
        <p14:creationId xmlns:p14="http://schemas.microsoft.com/office/powerpoint/2010/main" val="161918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267" y="636520"/>
            <a:ext cx="3275746" cy="1923549"/>
          </a:xfrm>
        </p:spPr>
        <p:txBody>
          <a:bodyPr>
            <a:normAutofit/>
          </a:bodyPr>
          <a:lstStyle/>
          <a:p>
            <a:r>
              <a:rPr lang="en-US" b="1" dirty="0">
                <a:latin typeface="Calibri Light" panose="020F0302020204030204" pitchFamily="34" charset="0"/>
              </a:rPr>
              <a:t>KCNH2</a:t>
            </a:r>
            <a:br>
              <a:rPr lang="en-US" b="1" dirty="0">
                <a:latin typeface="Calibri Light" panose="020F0302020204030204" pitchFamily="34" charset="0"/>
              </a:rPr>
            </a:br>
            <a:r>
              <a:rPr lang="en-US" b="1" dirty="0">
                <a:latin typeface="Calibri Light" panose="020F0302020204030204" pitchFamily="34" charset="0"/>
              </a:rPr>
              <a:t>c.2592+3G&gt;A</a:t>
            </a:r>
            <a:br>
              <a:rPr lang="en-US" b="1" dirty="0">
                <a:latin typeface="Calibri Light" panose="020F0302020204030204" pitchFamily="34" charset="0"/>
              </a:rPr>
            </a:br>
            <a:r>
              <a:rPr lang="en-US" b="1" dirty="0">
                <a:latin typeface="Calibri Light" panose="020F0302020204030204" pitchFamily="34" charset="0"/>
              </a:rPr>
              <a:t>p.?</a:t>
            </a:r>
            <a:br>
              <a:rPr lang="en-US" b="1" dirty="0">
                <a:latin typeface="Calibri Light" panose="020F0302020204030204" pitchFamily="34" charset="0"/>
              </a:rPr>
            </a:br>
            <a:r>
              <a:rPr lang="en-US" b="1" dirty="0">
                <a:latin typeface="Calibri Light" panose="020F0302020204030204" pitchFamily="34" charset="0"/>
              </a:rPr>
              <a:t>Chr7:150645941</a:t>
            </a:r>
          </a:p>
        </p:txBody>
      </p:sp>
      <p:sp>
        <p:nvSpPr>
          <p:cNvPr id="3" name="Text Placeholder 2"/>
          <p:cNvSpPr>
            <a:spLocks noGrp="1"/>
          </p:cNvSpPr>
          <p:nvPr>
            <p:ph type="body" sz="half" idx="2"/>
          </p:nvPr>
        </p:nvSpPr>
        <p:spPr>
          <a:xfrm>
            <a:off x="483267" y="2667198"/>
            <a:ext cx="3275746" cy="1371243"/>
          </a:xfrm>
        </p:spPr>
        <p:txBody>
          <a:bodyPr>
            <a:noAutofit/>
          </a:bodyPr>
          <a:lstStyle/>
          <a:p>
            <a:r>
              <a:rPr lang="en-US" sz="2399" dirty="0">
                <a:latin typeface="Calibri Light" panose="020F0302020204030204" pitchFamily="34" charset="0"/>
              </a:rPr>
              <a:t>What is the impact to the protein?</a:t>
            </a:r>
          </a:p>
        </p:txBody>
      </p:sp>
      <p:graphicFrame>
        <p:nvGraphicFramePr>
          <p:cNvPr id="6" name="Table 5"/>
          <p:cNvGraphicFramePr>
            <a:graphicFrameLocks noGrp="1"/>
          </p:cNvGraphicFramePr>
          <p:nvPr/>
        </p:nvGraphicFramePr>
        <p:xfrm>
          <a:off x="566589" y="3612514"/>
          <a:ext cx="3410648" cy="851949"/>
        </p:xfrm>
        <a:graphic>
          <a:graphicData uri="http://schemas.openxmlformats.org/drawingml/2006/table">
            <a:tbl>
              <a:tblPr firstRow="1" bandRow="1">
                <a:tableStyleId>{5C22544A-7EE6-4342-B048-85BDC9FD1C3A}</a:tableStyleId>
              </a:tblPr>
              <a:tblGrid>
                <a:gridCol w="1107787">
                  <a:extLst>
                    <a:ext uri="{9D8B030D-6E8A-4147-A177-3AD203B41FA5}">
                      <a16:colId xmlns:a16="http://schemas.microsoft.com/office/drawing/2014/main" val="20000"/>
                    </a:ext>
                  </a:extLst>
                </a:gridCol>
                <a:gridCol w="2302861">
                  <a:extLst>
                    <a:ext uri="{9D8B030D-6E8A-4147-A177-3AD203B41FA5}">
                      <a16:colId xmlns:a16="http://schemas.microsoft.com/office/drawing/2014/main" val="20001"/>
                    </a:ext>
                  </a:extLst>
                </a:gridCol>
              </a:tblGrid>
              <a:tr h="394773">
                <a:tc>
                  <a:txBody>
                    <a:bodyPr/>
                    <a:lstStyle/>
                    <a:p>
                      <a:pPr algn="ctr"/>
                      <a:r>
                        <a:rPr lang="en-US" sz="1200" dirty="0">
                          <a:latin typeface="Calibri Light" panose="020F0302020204030204" pitchFamily="34" charset="0"/>
                        </a:rPr>
                        <a:t>Criteria</a:t>
                      </a:r>
                    </a:p>
                  </a:txBody>
                  <a:tcPr marL="91416" marR="91416" marT="45708" marB="45708" anchor="ctr"/>
                </a:tc>
                <a:tc>
                  <a:txBody>
                    <a:bodyPr/>
                    <a:lstStyle/>
                    <a:p>
                      <a:pPr algn="ctr"/>
                      <a:r>
                        <a:rPr lang="en-US" sz="1200" dirty="0">
                          <a:latin typeface="Calibri Light" panose="020F0302020204030204" pitchFamily="34" charset="0"/>
                        </a:rPr>
                        <a:t>Variant</a:t>
                      </a:r>
                      <a:r>
                        <a:rPr lang="en-US" sz="1200" baseline="0" dirty="0">
                          <a:latin typeface="Calibri Light" panose="020F0302020204030204" pitchFamily="34" charset="0"/>
                        </a:rPr>
                        <a:t> Evidence</a:t>
                      </a:r>
                      <a:endParaRPr lang="en-US" sz="1200" dirty="0">
                        <a:latin typeface="Calibri Light" panose="020F0302020204030204" pitchFamily="34" charset="0"/>
                      </a:endParaRPr>
                    </a:p>
                  </a:txBody>
                  <a:tcPr marL="91416" marR="91416" marT="45708" marB="45708" anchor="ctr"/>
                </a:tc>
                <a:extLst>
                  <a:ext uri="{0D108BD9-81ED-4DB2-BD59-A6C34878D82A}">
                    <a16:rowId xmlns:a16="http://schemas.microsoft.com/office/drawing/2014/main" val="10000"/>
                  </a:ext>
                </a:extLst>
              </a:tr>
              <a:tr h="457081">
                <a:tc>
                  <a:txBody>
                    <a:bodyPr/>
                    <a:lstStyle/>
                    <a:p>
                      <a:pPr algn="ctr"/>
                      <a:r>
                        <a:rPr lang="en-US" sz="1200" b="0" dirty="0">
                          <a:solidFill>
                            <a:schemeClr val="tx1"/>
                          </a:solidFill>
                          <a:latin typeface="Calibri Light" panose="020F0302020204030204" pitchFamily="34" charset="0"/>
                        </a:rPr>
                        <a:t>N/a</a:t>
                      </a:r>
                    </a:p>
                  </a:txBody>
                  <a:tcPr marL="91416" marR="91416" marT="45708" marB="45708" anchor="ctr"/>
                </a:tc>
                <a:tc>
                  <a:txBody>
                    <a:bodyPr/>
                    <a:lstStyle/>
                    <a:p>
                      <a:r>
                        <a:rPr lang="en-US" sz="1200" dirty="0">
                          <a:latin typeface="Calibri Light" panose="020F0302020204030204" pitchFamily="34" charset="0"/>
                        </a:rPr>
                        <a:t>Non-canonical splice variant</a:t>
                      </a:r>
                      <a:r>
                        <a:rPr lang="en-US" sz="1200" baseline="0" dirty="0">
                          <a:latin typeface="Calibri Light" panose="020F0302020204030204" pitchFamily="34" charset="0"/>
                        </a:rPr>
                        <a:t> not predicted to impact splicing</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1"/>
                  </a:ext>
                </a:extLst>
              </a:tr>
            </a:tbl>
          </a:graphicData>
        </a:graphic>
      </p:graphicFrame>
      <p:sp>
        <p:nvSpPr>
          <p:cNvPr id="8" name="Text Placeholder 2"/>
          <p:cNvSpPr txBox="1">
            <a:spLocks/>
          </p:cNvSpPr>
          <p:nvPr/>
        </p:nvSpPr>
        <p:spPr>
          <a:xfrm>
            <a:off x="566589" y="4571704"/>
            <a:ext cx="3275746" cy="1856891"/>
          </a:xfrm>
          <a:prstGeom prst="rect">
            <a:avLst/>
          </a:prstGeom>
        </p:spPr>
        <p:txBody>
          <a:bodyPr vert="horz" lIns="91416" tIns="45708" rIns="91416" bIns="45708" rtlCol="0">
            <a:normAutofit/>
          </a:bodyPr>
          <a:lstStyle>
            <a:lvl1pPr marL="0" indent="0" algn="l" defTabSz="914400" rtl="0" eaLnBrk="1" latinLnBrk="0" hangingPunct="1">
              <a:lnSpc>
                <a:spcPct val="90000"/>
              </a:lnSpc>
              <a:spcBef>
                <a:spcPts val="600"/>
              </a:spcBef>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8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9pPr>
          </a:lstStyle>
          <a:p>
            <a:pPr marL="285664" indent="-285664" defTabSz="914126">
              <a:buFont typeface="Arial" panose="020B0604020202020204" pitchFamily="34" charset="0"/>
              <a:buChar char="•"/>
            </a:pPr>
            <a:r>
              <a:rPr lang="en-US" dirty="0">
                <a:solidFill>
                  <a:srgbClr val="000000"/>
                </a:solidFill>
                <a:latin typeface="Calibri Light" panose="020F0302020204030204" pitchFamily="34" charset="0"/>
              </a:rPr>
              <a:t>Not a canonical splice variant</a:t>
            </a:r>
          </a:p>
          <a:p>
            <a:pPr marL="285664" indent="-285664" defTabSz="914126">
              <a:buFont typeface="Arial" panose="020B0604020202020204" pitchFamily="34" charset="0"/>
              <a:buChar char="•"/>
            </a:pPr>
            <a:r>
              <a:rPr lang="en-US" dirty="0">
                <a:solidFill>
                  <a:srgbClr val="000000"/>
                </a:solidFill>
                <a:latin typeface="Calibri Light" panose="020F0302020204030204" pitchFamily="34" charset="0"/>
              </a:rPr>
              <a:t>Splice prediction tools: no impact to splicing</a:t>
            </a:r>
          </a:p>
          <a:p>
            <a:pPr defTabSz="914126"/>
            <a:endParaRPr lang="en-US" dirty="0">
              <a:solidFill>
                <a:srgbClr val="000000"/>
              </a:solidFill>
              <a:latin typeface="Calibri Light" panose="020F0302020204030204" pitchFamily="34" charset="0"/>
            </a:endParaRPr>
          </a:p>
          <a:p>
            <a:pPr algn="ctr" defTabSz="914126"/>
            <a:r>
              <a:rPr lang="en-US" dirty="0">
                <a:solidFill>
                  <a:srgbClr val="000000"/>
                </a:solidFill>
                <a:latin typeface="Calibri Light" panose="020F0302020204030204" pitchFamily="34" charset="0"/>
              </a:rPr>
              <a:t>This is not expected to be a LOF variant; neither PVS1 nor PP3 are appropriate to use here</a:t>
            </a:r>
          </a:p>
        </p:txBody>
      </p:sp>
      <p:pic>
        <p:nvPicPr>
          <p:cNvPr id="9" name="Picture 8"/>
          <p:cNvPicPr>
            <a:picLocks noChangeAspect="1"/>
          </p:cNvPicPr>
          <p:nvPr/>
        </p:nvPicPr>
        <p:blipFill>
          <a:blip r:embed="rId3"/>
          <a:stretch>
            <a:fillRect/>
          </a:stretch>
        </p:blipFill>
        <p:spPr>
          <a:xfrm>
            <a:off x="6551612" y="990600"/>
            <a:ext cx="4575140" cy="3124200"/>
          </a:xfrm>
          <a:prstGeom prst="rect">
            <a:avLst/>
          </a:prstGeom>
        </p:spPr>
      </p:pic>
      <p:pic>
        <p:nvPicPr>
          <p:cNvPr id="5" name="Picture 4">
            <a:extLst>
              <a:ext uri="{FF2B5EF4-FFF2-40B4-BE49-F238E27FC236}">
                <a16:creationId xmlns:a16="http://schemas.microsoft.com/office/drawing/2014/main" id="{E8624C2D-9D85-B82B-B2C4-D5F0DDD2CE2A}"/>
              </a:ext>
            </a:extLst>
          </p:cNvPr>
          <p:cNvPicPr>
            <a:picLocks noChangeAspect="1"/>
          </p:cNvPicPr>
          <p:nvPr/>
        </p:nvPicPr>
        <p:blipFill>
          <a:blip r:embed="rId4"/>
          <a:stretch>
            <a:fillRect/>
          </a:stretch>
        </p:blipFill>
        <p:spPr>
          <a:xfrm>
            <a:off x="5484812" y="3886200"/>
            <a:ext cx="5027612" cy="2723567"/>
          </a:xfrm>
          <a:prstGeom prst="rect">
            <a:avLst/>
          </a:prstGeom>
        </p:spPr>
      </p:pic>
    </p:spTree>
    <p:extLst>
      <p:ext uri="{BB962C8B-B14F-4D97-AF65-F5344CB8AC3E}">
        <p14:creationId xmlns:p14="http://schemas.microsoft.com/office/powerpoint/2010/main" val="2550312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262" y="991235"/>
            <a:ext cx="3275746" cy="1923549"/>
          </a:xfrm>
        </p:spPr>
        <p:txBody>
          <a:bodyPr/>
          <a:lstStyle/>
          <a:p>
            <a:r>
              <a:rPr lang="en-US" b="1" dirty="0">
                <a:latin typeface="Calibri Light" panose="020F0302020204030204" pitchFamily="34" charset="0"/>
              </a:rPr>
              <a:t>KCNH2</a:t>
            </a:r>
            <a:br>
              <a:rPr lang="en-US" b="1" dirty="0">
                <a:latin typeface="Calibri Light" panose="020F0302020204030204" pitchFamily="34" charset="0"/>
              </a:rPr>
            </a:br>
            <a:r>
              <a:rPr lang="en-US" b="1" dirty="0">
                <a:latin typeface="Calibri Light" panose="020F0302020204030204" pitchFamily="34" charset="0"/>
              </a:rPr>
              <a:t>c.2592+3G&gt;A</a:t>
            </a:r>
            <a:br>
              <a:rPr lang="en-US" b="1" dirty="0">
                <a:latin typeface="Calibri Light" panose="020F0302020204030204" pitchFamily="34" charset="0"/>
              </a:rPr>
            </a:br>
            <a:r>
              <a:rPr lang="en-US" b="1" dirty="0">
                <a:latin typeface="Calibri Light" panose="020F0302020204030204" pitchFamily="34" charset="0"/>
              </a:rPr>
              <a:t>p.?</a:t>
            </a:r>
            <a:br>
              <a:rPr lang="en-US" b="1" dirty="0">
                <a:latin typeface="Calibri Light" panose="020F0302020204030204" pitchFamily="34" charset="0"/>
              </a:rPr>
            </a:br>
            <a:r>
              <a:rPr lang="en-US" b="1" dirty="0">
                <a:latin typeface="Calibri Light" panose="020F0302020204030204" pitchFamily="34" charset="0"/>
              </a:rPr>
              <a:t>Chr7:150645941</a:t>
            </a:r>
          </a:p>
        </p:txBody>
      </p:sp>
      <p:sp>
        <p:nvSpPr>
          <p:cNvPr id="3" name="Text Placeholder 2"/>
          <p:cNvSpPr>
            <a:spLocks noGrp="1"/>
          </p:cNvSpPr>
          <p:nvPr>
            <p:ph type="body" sz="half" idx="2"/>
          </p:nvPr>
        </p:nvSpPr>
        <p:spPr>
          <a:xfrm>
            <a:off x="541197" y="3200459"/>
            <a:ext cx="3275746" cy="1371243"/>
          </a:xfrm>
        </p:spPr>
        <p:txBody>
          <a:bodyPr>
            <a:normAutofit/>
          </a:bodyPr>
          <a:lstStyle/>
          <a:p>
            <a:r>
              <a:rPr lang="en-US" sz="2399" dirty="0">
                <a:latin typeface="Calibri Light" panose="020F0302020204030204" pitchFamily="34" charset="0"/>
              </a:rPr>
              <a:t>Is it in population databases?</a:t>
            </a:r>
          </a:p>
        </p:txBody>
      </p:sp>
      <p:graphicFrame>
        <p:nvGraphicFramePr>
          <p:cNvPr id="6" name="Table 5"/>
          <p:cNvGraphicFramePr>
            <a:graphicFrameLocks noGrp="1"/>
          </p:cNvGraphicFramePr>
          <p:nvPr/>
        </p:nvGraphicFramePr>
        <p:xfrm>
          <a:off x="533262" y="4419342"/>
          <a:ext cx="3580466" cy="1581962"/>
        </p:xfrm>
        <a:graphic>
          <a:graphicData uri="http://schemas.openxmlformats.org/drawingml/2006/table">
            <a:tbl>
              <a:tblPr firstRow="1" bandRow="1">
                <a:tableStyleId>{5C22544A-7EE6-4342-B048-85BDC9FD1C3A}</a:tableStyleId>
              </a:tblPr>
              <a:tblGrid>
                <a:gridCol w="1234643">
                  <a:extLst>
                    <a:ext uri="{9D8B030D-6E8A-4147-A177-3AD203B41FA5}">
                      <a16:colId xmlns:a16="http://schemas.microsoft.com/office/drawing/2014/main" val="20000"/>
                    </a:ext>
                  </a:extLst>
                </a:gridCol>
                <a:gridCol w="2345823">
                  <a:extLst>
                    <a:ext uri="{9D8B030D-6E8A-4147-A177-3AD203B41FA5}">
                      <a16:colId xmlns:a16="http://schemas.microsoft.com/office/drawing/2014/main" val="20001"/>
                    </a:ext>
                  </a:extLst>
                </a:gridCol>
              </a:tblGrid>
              <a:tr h="470953">
                <a:tc>
                  <a:txBody>
                    <a:bodyPr/>
                    <a:lstStyle/>
                    <a:p>
                      <a:pPr algn="ctr"/>
                      <a:r>
                        <a:rPr lang="en-US" sz="1200" dirty="0">
                          <a:latin typeface="Calibri Light" panose="020F0302020204030204" pitchFamily="34" charset="0"/>
                        </a:rPr>
                        <a:t>Criteria</a:t>
                      </a:r>
                    </a:p>
                  </a:txBody>
                  <a:tcPr marL="91416" marR="91416" marT="45708" marB="45708" anchor="ctr"/>
                </a:tc>
                <a:tc>
                  <a:txBody>
                    <a:bodyPr/>
                    <a:lstStyle/>
                    <a:p>
                      <a:pPr algn="ctr"/>
                      <a:r>
                        <a:rPr lang="en-US" sz="1200" dirty="0">
                          <a:latin typeface="Calibri Light" panose="020F0302020204030204" pitchFamily="34" charset="0"/>
                        </a:rPr>
                        <a:t>Variant</a:t>
                      </a:r>
                      <a:r>
                        <a:rPr lang="en-US" sz="1200" baseline="0" dirty="0">
                          <a:latin typeface="Calibri Light" panose="020F0302020204030204" pitchFamily="34" charset="0"/>
                        </a:rPr>
                        <a:t> Evidence</a:t>
                      </a:r>
                      <a:endParaRPr lang="en-US" sz="1200" dirty="0">
                        <a:latin typeface="Calibri Light" panose="020F0302020204030204" pitchFamily="34" charset="0"/>
                      </a:endParaRPr>
                    </a:p>
                  </a:txBody>
                  <a:tcPr marL="91416" marR="91416" marT="45708" marB="45708" anchor="ctr"/>
                </a:tc>
                <a:extLst>
                  <a:ext uri="{0D108BD9-81ED-4DB2-BD59-A6C34878D82A}">
                    <a16:rowId xmlns:a16="http://schemas.microsoft.com/office/drawing/2014/main" val="10000"/>
                  </a:ext>
                </a:extLst>
              </a:tr>
              <a:tr h="470953">
                <a:tc>
                  <a:txBody>
                    <a:bodyPr/>
                    <a:lstStyle/>
                    <a:p>
                      <a:pPr algn="ctr"/>
                      <a:r>
                        <a:rPr lang="en-US" sz="1200" b="0" dirty="0">
                          <a:solidFill>
                            <a:schemeClr val="tx1"/>
                          </a:solidFill>
                          <a:latin typeface="Calibri Light" panose="020F0302020204030204" pitchFamily="34" charset="0"/>
                        </a:rPr>
                        <a:t>N/a</a:t>
                      </a:r>
                    </a:p>
                  </a:txBody>
                  <a:tcPr marL="91416" marR="91416" marT="45708" marB="45708" anchor="ctr"/>
                </a:tc>
                <a:tc>
                  <a:txBody>
                    <a:bodyPr/>
                    <a:lstStyle/>
                    <a:p>
                      <a:r>
                        <a:rPr lang="en-US" sz="1200" dirty="0">
                          <a:latin typeface="Calibri Light" panose="020F0302020204030204" pitchFamily="34" charset="0"/>
                        </a:rPr>
                        <a:t>Non-canonical splice variant</a:t>
                      </a:r>
                      <a:r>
                        <a:rPr lang="en-US" sz="1200" baseline="0" dirty="0">
                          <a:latin typeface="Calibri Light" panose="020F0302020204030204" pitchFamily="34" charset="0"/>
                        </a:rPr>
                        <a:t> not predicted to impact splicing</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1"/>
                  </a:ext>
                </a:extLst>
              </a:tr>
              <a:tr h="639913">
                <a:tc>
                  <a:txBody>
                    <a:bodyPr/>
                    <a:lstStyle/>
                    <a:p>
                      <a:pPr algn="ctr"/>
                      <a:r>
                        <a:rPr lang="en-US" sz="1200" b="1" dirty="0">
                          <a:solidFill>
                            <a:srgbClr val="E16461"/>
                          </a:solidFill>
                          <a:latin typeface="Calibri Light" panose="020F0302020204030204" pitchFamily="34" charset="0"/>
                        </a:rPr>
                        <a:t>PM2</a:t>
                      </a:r>
                    </a:p>
                  </a:txBody>
                  <a:tcPr marL="91416" marR="91416" marT="45708" marB="45708" anchor="ctr"/>
                </a:tc>
                <a:tc>
                  <a:txBody>
                    <a:bodyPr/>
                    <a:lstStyle/>
                    <a:p>
                      <a:r>
                        <a:rPr lang="en-US" sz="1200" dirty="0">
                          <a:latin typeface="Calibri Light" panose="020F0302020204030204" pitchFamily="34" charset="0"/>
                        </a:rPr>
                        <a:t>In 0.002% (1/34562) of Latino alleles</a:t>
                      </a:r>
                      <a:r>
                        <a:rPr lang="en-US" sz="1200" baseline="0" dirty="0">
                          <a:latin typeface="Calibri Light" panose="020F0302020204030204" pitchFamily="34" charset="0"/>
                        </a:rPr>
                        <a:t> in </a:t>
                      </a:r>
                      <a:r>
                        <a:rPr lang="en-US" sz="1200" baseline="0" dirty="0" err="1">
                          <a:latin typeface="Calibri Light" panose="020F0302020204030204" pitchFamily="34" charset="0"/>
                        </a:rPr>
                        <a:t>gnomAD</a:t>
                      </a:r>
                      <a:r>
                        <a:rPr lang="en-US" sz="1200" baseline="0" dirty="0">
                          <a:latin typeface="Calibri Light" panose="020F0302020204030204" pitchFamily="34" charset="0"/>
                        </a:rPr>
                        <a:t>; very low frequency</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2"/>
                  </a:ext>
                </a:extLst>
              </a:tr>
            </a:tbl>
          </a:graphicData>
        </a:graphic>
      </p:graphicFrame>
      <p:pic>
        <p:nvPicPr>
          <p:cNvPr id="4" name="Picture 3"/>
          <p:cNvPicPr>
            <a:picLocks noChangeAspect="1"/>
          </p:cNvPicPr>
          <p:nvPr/>
        </p:nvPicPr>
        <p:blipFill>
          <a:blip r:embed="rId2"/>
          <a:stretch>
            <a:fillRect/>
          </a:stretch>
        </p:blipFill>
        <p:spPr>
          <a:xfrm>
            <a:off x="5561152" y="534156"/>
            <a:ext cx="5778650" cy="1933071"/>
          </a:xfrm>
          <a:prstGeom prst="rect">
            <a:avLst/>
          </a:prstGeom>
        </p:spPr>
      </p:pic>
      <p:pic>
        <p:nvPicPr>
          <p:cNvPr id="5" name="Picture 4"/>
          <p:cNvPicPr>
            <a:picLocks noChangeAspect="1"/>
          </p:cNvPicPr>
          <p:nvPr/>
        </p:nvPicPr>
        <p:blipFill>
          <a:blip r:embed="rId3"/>
          <a:stretch>
            <a:fillRect/>
          </a:stretch>
        </p:blipFill>
        <p:spPr>
          <a:xfrm>
            <a:off x="5974620" y="2410091"/>
            <a:ext cx="4951710" cy="3830414"/>
          </a:xfrm>
          <a:prstGeom prst="rect">
            <a:avLst/>
          </a:prstGeom>
        </p:spPr>
      </p:pic>
    </p:spTree>
    <p:extLst>
      <p:ext uri="{BB962C8B-B14F-4D97-AF65-F5344CB8AC3E}">
        <p14:creationId xmlns:p14="http://schemas.microsoft.com/office/powerpoint/2010/main" val="36677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262" y="610334"/>
            <a:ext cx="3275746" cy="1923549"/>
          </a:xfrm>
        </p:spPr>
        <p:txBody>
          <a:bodyPr/>
          <a:lstStyle/>
          <a:p>
            <a:r>
              <a:rPr lang="en-US" b="1" dirty="0">
                <a:latin typeface="Calibri Light" panose="020F0302020204030204" pitchFamily="34" charset="0"/>
              </a:rPr>
              <a:t>KCNH2</a:t>
            </a:r>
            <a:br>
              <a:rPr lang="en-US" b="1" dirty="0">
                <a:latin typeface="Calibri Light" panose="020F0302020204030204" pitchFamily="34" charset="0"/>
              </a:rPr>
            </a:br>
            <a:r>
              <a:rPr lang="en-US" b="1" dirty="0">
                <a:latin typeface="Calibri Light" panose="020F0302020204030204" pitchFamily="34" charset="0"/>
              </a:rPr>
              <a:t>c.2592+3G&gt;A</a:t>
            </a:r>
            <a:br>
              <a:rPr lang="en-US" b="1" dirty="0">
                <a:latin typeface="Calibri Light" panose="020F0302020204030204" pitchFamily="34" charset="0"/>
              </a:rPr>
            </a:br>
            <a:r>
              <a:rPr lang="en-US" b="1" dirty="0">
                <a:latin typeface="Calibri Light" panose="020F0302020204030204" pitchFamily="34" charset="0"/>
              </a:rPr>
              <a:t>p.?</a:t>
            </a:r>
            <a:br>
              <a:rPr lang="en-US" b="1" dirty="0">
                <a:latin typeface="Calibri Light" panose="020F0302020204030204" pitchFamily="34" charset="0"/>
              </a:rPr>
            </a:br>
            <a:r>
              <a:rPr lang="en-US" b="1" dirty="0">
                <a:latin typeface="Calibri Light" panose="020F0302020204030204" pitchFamily="34" charset="0"/>
              </a:rPr>
              <a:t>Chr7:150645941</a:t>
            </a:r>
          </a:p>
        </p:txBody>
      </p:sp>
      <p:sp>
        <p:nvSpPr>
          <p:cNvPr id="3" name="Text Placeholder 2"/>
          <p:cNvSpPr>
            <a:spLocks noGrp="1"/>
          </p:cNvSpPr>
          <p:nvPr>
            <p:ph type="body" sz="half" idx="2"/>
          </p:nvPr>
        </p:nvSpPr>
        <p:spPr>
          <a:xfrm>
            <a:off x="533261" y="2742584"/>
            <a:ext cx="3275746" cy="1371243"/>
          </a:xfrm>
        </p:spPr>
        <p:txBody>
          <a:bodyPr>
            <a:normAutofit/>
          </a:bodyPr>
          <a:lstStyle/>
          <a:p>
            <a:r>
              <a:rPr lang="en-US" sz="2399" dirty="0">
                <a:latin typeface="Calibri Light" panose="020F0302020204030204" pitchFamily="34" charset="0"/>
              </a:rPr>
              <a:t>Is it reported by other labs in </a:t>
            </a:r>
            <a:r>
              <a:rPr lang="en-US" sz="2399" dirty="0" err="1">
                <a:latin typeface="Calibri Light" panose="020F0302020204030204" pitchFamily="34" charset="0"/>
              </a:rPr>
              <a:t>ClinVar</a:t>
            </a:r>
            <a:r>
              <a:rPr lang="en-US" sz="2399" dirty="0">
                <a:latin typeface="Calibri Light" panose="020F0302020204030204" pitchFamily="34" charset="0"/>
              </a:rPr>
              <a:t>?</a:t>
            </a:r>
          </a:p>
        </p:txBody>
      </p:sp>
      <p:graphicFrame>
        <p:nvGraphicFramePr>
          <p:cNvPr id="5" name="Table 4"/>
          <p:cNvGraphicFramePr>
            <a:graphicFrameLocks noGrp="1"/>
          </p:cNvGraphicFramePr>
          <p:nvPr/>
        </p:nvGraphicFramePr>
        <p:xfrm>
          <a:off x="533259" y="3886081"/>
          <a:ext cx="3428109" cy="1949181"/>
        </p:xfrm>
        <a:graphic>
          <a:graphicData uri="http://schemas.openxmlformats.org/drawingml/2006/table">
            <a:tbl>
              <a:tblPr firstRow="1" bandRow="1">
                <a:tableStyleId>{5C22544A-7EE6-4342-B048-85BDC9FD1C3A}</a:tableStyleId>
              </a:tblPr>
              <a:tblGrid>
                <a:gridCol w="1154771">
                  <a:extLst>
                    <a:ext uri="{9D8B030D-6E8A-4147-A177-3AD203B41FA5}">
                      <a16:colId xmlns:a16="http://schemas.microsoft.com/office/drawing/2014/main" val="20000"/>
                    </a:ext>
                  </a:extLst>
                </a:gridCol>
                <a:gridCol w="2273338">
                  <a:extLst>
                    <a:ext uri="{9D8B030D-6E8A-4147-A177-3AD203B41FA5}">
                      <a16:colId xmlns:a16="http://schemas.microsoft.com/office/drawing/2014/main" val="20001"/>
                    </a:ext>
                  </a:extLst>
                </a:gridCol>
              </a:tblGrid>
              <a:tr h="394773">
                <a:tc>
                  <a:txBody>
                    <a:bodyPr/>
                    <a:lstStyle/>
                    <a:p>
                      <a:pPr algn="ctr"/>
                      <a:r>
                        <a:rPr lang="en-US" sz="1200" dirty="0">
                          <a:latin typeface="Calibri Light" panose="020F0302020204030204" pitchFamily="34" charset="0"/>
                        </a:rPr>
                        <a:t>Criteria</a:t>
                      </a:r>
                    </a:p>
                  </a:txBody>
                  <a:tcPr marL="91416" marR="91416" marT="45708" marB="45708" anchor="ctr"/>
                </a:tc>
                <a:tc>
                  <a:txBody>
                    <a:bodyPr/>
                    <a:lstStyle/>
                    <a:p>
                      <a:pPr algn="ctr"/>
                      <a:r>
                        <a:rPr lang="en-US" sz="1200" dirty="0">
                          <a:latin typeface="Calibri Light" panose="020F0302020204030204" pitchFamily="34" charset="0"/>
                        </a:rPr>
                        <a:t>Variant</a:t>
                      </a:r>
                      <a:r>
                        <a:rPr lang="en-US" sz="1200" baseline="0" dirty="0">
                          <a:latin typeface="Calibri Light" panose="020F0302020204030204" pitchFamily="34" charset="0"/>
                        </a:rPr>
                        <a:t> Evidence</a:t>
                      </a:r>
                      <a:endParaRPr lang="en-US" sz="1200" dirty="0">
                        <a:latin typeface="Calibri Light" panose="020F0302020204030204" pitchFamily="34" charset="0"/>
                      </a:endParaRPr>
                    </a:p>
                  </a:txBody>
                  <a:tcPr marL="91416" marR="91416" marT="45708" marB="45708" anchor="ctr"/>
                </a:tc>
                <a:extLst>
                  <a:ext uri="{0D108BD9-81ED-4DB2-BD59-A6C34878D82A}">
                    <a16:rowId xmlns:a16="http://schemas.microsoft.com/office/drawing/2014/main" val="10000"/>
                  </a:ext>
                </a:extLst>
              </a:tr>
              <a:tr h="457081">
                <a:tc>
                  <a:txBody>
                    <a:bodyPr/>
                    <a:lstStyle/>
                    <a:p>
                      <a:pPr algn="ctr"/>
                      <a:r>
                        <a:rPr lang="en-US" sz="1200" b="0" dirty="0">
                          <a:solidFill>
                            <a:schemeClr val="tx1"/>
                          </a:solidFill>
                          <a:latin typeface="Calibri Light" panose="020F0302020204030204" pitchFamily="34" charset="0"/>
                        </a:rPr>
                        <a:t>N/a</a:t>
                      </a:r>
                    </a:p>
                  </a:txBody>
                  <a:tcPr marL="91416" marR="91416" marT="45708" marB="45708" anchor="ctr"/>
                </a:tc>
                <a:tc>
                  <a:txBody>
                    <a:bodyPr/>
                    <a:lstStyle/>
                    <a:p>
                      <a:r>
                        <a:rPr lang="en-US" sz="1200" dirty="0">
                          <a:latin typeface="Calibri Light" panose="020F0302020204030204" pitchFamily="34" charset="0"/>
                        </a:rPr>
                        <a:t>Non-canonical splice variant</a:t>
                      </a:r>
                      <a:r>
                        <a:rPr lang="en-US" sz="1200" baseline="0" dirty="0">
                          <a:latin typeface="Calibri Light" panose="020F0302020204030204" pitchFamily="34" charset="0"/>
                        </a:rPr>
                        <a:t> not predicted to impact splicing</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1"/>
                  </a:ext>
                </a:extLst>
              </a:tr>
              <a:tr h="639913">
                <a:tc>
                  <a:txBody>
                    <a:bodyPr/>
                    <a:lstStyle/>
                    <a:p>
                      <a:pPr algn="ctr"/>
                      <a:r>
                        <a:rPr lang="en-US" sz="1200" b="1" dirty="0">
                          <a:solidFill>
                            <a:srgbClr val="E16461"/>
                          </a:solidFill>
                          <a:latin typeface="Calibri Light" panose="020F0302020204030204" pitchFamily="34" charset="0"/>
                        </a:rPr>
                        <a:t>PM2</a:t>
                      </a:r>
                    </a:p>
                  </a:txBody>
                  <a:tcPr marL="91416" marR="91416" marT="45708" marB="45708" anchor="ctr"/>
                </a:tc>
                <a:tc>
                  <a:txBody>
                    <a:bodyPr/>
                    <a:lstStyle/>
                    <a:p>
                      <a:r>
                        <a:rPr lang="en-US" sz="1200" dirty="0">
                          <a:latin typeface="Calibri Light" panose="020F0302020204030204" pitchFamily="34" charset="0"/>
                        </a:rPr>
                        <a:t>In 0.002% (1/34562) of Latino alleles</a:t>
                      </a:r>
                      <a:r>
                        <a:rPr lang="en-US" sz="1200" baseline="0" dirty="0">
                          <a:latin typeface="Calibri Light" panose="020F0302020204030204" pitchFamily="34" charset="0"/>
                        </a:rPr>
                        <a:t> in </a:t>
                      </a:r>
                      <a:r>
                        <a:rPr lang="en-US" sz="1200" baseline="0" dirty="0" err="1">
                          <a:latin typeface="Calibri Light" panose="020F0302020204030204" pitchFamily="34" charset="0"/>
                        </a:rPr>
                        <a:t>gnomAD</a:t>
                      </a:r>
                      <a:r>
                        <a:rPr lang="en-US" sz="1200" baseline="0" dirty="0">
                          <a:latin typeface="Calibri Light" panose="020F0302020204030204" pitchFamily="34" charset="0"/>
                        </a:rPr>
                        <a:t>; very low frequency</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2"/>
                  </a:ext>
                </a:extLst>
              </a:tr>
              <a:tr h="457081">
                <a:tc>
                  <a:txBody>
                    <a:bodyPr/>
                    <a:lstStyle/>
                    <a:p>
                      <a:pPr algn="ctr"/>
                      <a:r>
                        <a:rPr lang="en-US" sz="1200" b="0" strike="noStrike" baseline="0" dirty="0">
                          <a:solidFill>
                            <a:schemeClr val="tx1"/>
                          </a:solidFill>
                          <a:latin typeface="Calibri Light" panose="020F0302020204030204" pitchFamily="34" charset="0"/>
                        </a:rPr>
                        <a:t>N/a</a:t>
                      </a:r>
                    </a:p>
                  </a:txBody>
                  <a:tcPr marL="91416" marR="91416" marT="45708" marB="45708" anchor="ctr"/>
                </a:tc>
                <a:tc>
                  <a:txBody>
                    <a:bodyPr/>
                    <a:lstStyle/>
                    <a:p>
                      <a:r>
                        <a:rPr lang="en-US" sz="1200" dirty="0">
                          <a:latin typeface="Calibri Light" panose="020F0302020204030204" pitchFamily="34" charset="0"/>
                        </a:rPr>
                        <a:t>Called a VUS</a:t>
                      </a:r>
                      <a:r>
                        <a:rPr lang="en-US" sz="1200" baseline="0" dirty="0">
                          <a:latin typeface="Calibri Light" panose="020F0302020204030204" pitchFamily="34" charset="0"/>
                        </a:rPr>
                        <a:t> in </a:t>
                      </a:r>
                      <a:r>
                        <a:rPr lang="en-US" sz="1200" baseline="0" dirty="0" err="1">
                          <a:latin typeface="Calibri Light" panose="020F0302020204030204" pitchFamily="34" charset="0"/>
                        </a:rPr>
                        <a:t>ClinVar</a:t>
                      </a:r>
                      <a:r>
                        <a:rPr lang="en-US" sz="1200" baseline="0" dirty="0">
                          <a:latin typeface="Calibri Light" panose="020F0302020204030204" pitchFamily="34" charset="0"/>
                        </a:rPr>
                        <a:t> by one other lab</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3"/>
                  </a:ext>
                </a:extLst>
              </a:tr>
            </a:tbl>
          </a:graphicData>
        </a:graphic>
      </p:graphicFrame>
      <p:pic>
        <p:nvPicPr>
          <p:cNvPr id="6" name="Picture 5"/>
          <p:cNvPicPr>
            <a:picLocks noChangeAspect="1"/>
          </p:cNvPicPr>
          <p:nvPr/>
        </p:nvPicPr>
        <p:blipFill>
          <a:blip r:embed="rId3"/>
          <a:stretch>
            <a:fillRect/>
          </a:stretch>
        </p:blipFill>
        <p:spPr>
          <a:xfrm>
            <a:off x="5180250" y="4343163"/>
            <a:ext cx="6452665" cy="1928311"/>
          </a:xfrm>
          <a:prstGeom prst="rect">
            <a:avLst/>
          </a:prstGeom>
        </p:spPr>
      </p:pic>
      <p:pic>
        <p:nvPicPr>
          <p:cNvPr id="11" name="Picture 10"/>
          <p:cNvPicPr>
            <a:picLocks noChangeAspect="1"/>
          </p:cNvPicPr>
          <p:nvPr/>
        </p:nvPicPr>
        <p:blipFill>
          <a:blip r:embed="rId4"/>
          <a:stretch>
            <a:fillRect/>
          </a:stretch>
        </p:blipFill>
        <p:spPr>
          <a:xfrm>
            <a:off x="5408791" y="555368"/>
            <a:ext cx="5789692" cy="2187217"/>
          </a:xfrm>
          <a:prstGeom prst="rect">
            <a:avLst/>
          </a:prstGeom>
        </p:spPr>
      </p:pic>
      <p:pic>
        <p:nvPicPr>
          <p:cNvPr id="12" name="Picture 11"/>
          <p:cNvPicPr>
            <a:picLocks noChangeAspect="1"/>
          </p:cNvPicPr>
          <p:nvPr/>
        </p:nvPicPr>
        <p:blipFill>
          <a:blip r:embed="rId5"/>
          <a:stretch>
            <a:fillRect/>
          </a:stretch>
        </p:blipFill>
        <p:spPr>
          <a:xfrm>
            <a:off x="9065439" y="1981577"/>
            <a:ext cx="2447288" cy="2209225"/>
          </a:xfrm>
          <a:prstGeom prst="rect">
            <a:avLst/>
          </a:prstGeom>
        </p:spPr>
      </p:pic>
      <p:cxnSp>
        <p:nvCxnSpPr>
          <p:cNvPr id="14" name="Straight Arrow Connector 13"/>
          <p:cNvCxnSpPr/>
          <p:nvPr/>
        </p:nvCxnSpPr>
        <p:spPr>
          <a:xfrm flipV="1">
            <a:off x="8608357" y="3200460"/>
            <a:ext cx="457081" cy="1868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713511" y="2971920"/>
            <a:ext cx="2818666" cy="830781"/>
          </a:xfrm>
          <a:prstGeom prst="rect">
            <a:avLst/>
          </a:prstGeom>
          <a:noFill/>
          <a:ln w="28575">
            <a:solidFill>
              <a:schemeClr val="accent2"/>
            </a:solidFill>
          </a:ln>
        </p:spPr>
        <p:txBody>
          <a:bodyPr wrap="square" rtlCol="0">
            <a:spAutoFit/>
          </a:bodyPr>
          <a:lstStyle/>
          <a:p>
            <a:pPr algn="ctr" defTabSz="914126"/>
            <a:r>
              <a:rPr lang="en-US" sz="1600" dirty="0">
                <a:solidFill>
                  <a:srgbClr val="000000"/>
                </a:solidFill>
                <a:latin typeface="Calibri Light" panose="020F0302020204030204" pitchFamily="34" charset="0"/>
              </a:rPr>
              <a:t>Nomenclature is different because </a:t>
            </a:r>
            <a:r>
              <a:rPr lang="en-US" sz="1600" dirty="0" err="1">
                <a:solidFill>
                  <a:srgbClr val="000000"/>
                </a:solidFill>
                <a:latin typeface="Calibri Light" panose="020F0302020204030204" pitchFamily="34" charset="0"/>
              </a:rPr>
              <a:t>ClinVar</a:t>
            </a:r>
            <a:r>
              <a:rPr lang="en-US" sz="1600" dirty="0">
                <a:solidFill>
                  <a:srgbClr val="000000"/>
                </a:solidFill>
                <a:latin typeface="Calibri Light" panose="020F0302020204030204" pitchFamily="34" charset="0"/>
              </a:rPr>
              <a:t> reports on a different transcript</a:t>
            </a:r>
          </a:p>
        </p:txBody>
      </p:sp>
    </p:spTree>
    <p:extLst>
      <p:ext uri="{BB962C8B-B14F-4D97-AF65-F5344CB8AC3E}">
        <p14:creationId xmlns:p14="http://schemas.microsoft.com/office/powerpoint/2010/main" val="845778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3"/>
          <a:stretch>
            <a:fillRect/>
          </a:stretch>
        </p:blipFill>
        <p:spPr>
          <a:xfrm>
            <a:off x="684212" y="457200"/>
            <a:ext cx="8761809" cy="5695696"/>
          </a:xfrm>
          <a:prstGeom prst="rect">
            <a:avLst/>
          </a:prstGeom>
        </p:spPr>
      </p:pic>
      <p:sp>
        <p:nvSpPr>
          <p:cNvPr id="8" name="TextBox 7"/>
          <p:cNvSpPr txBox="1"/>
          <p:nvPr/>
        </p:nvSpPr>
        <p:spPr>
          <a:xfrm>
            <a:off x="1523603" y="6345611"/>
            <a:ext cx="9257974" cy="369236"/>
          </a:xfrm>
          <a:prstGeom prst="rect">
            <a:avLst/>
          </a:prstGeom>
          <a:noFill/>
        </p:spPr>
        <p:txBody>
          <a:bodyPr wrap="square" rtlCol="0">
            <a:spAutoFit/>
          </a:bodyPr>
          <a:lstStyle/>
          <a:p>
            <a:pPr algn="ctr" defTabSz="914126"/>
            <a:r>
              <a:rPr lang="en-US" sz="900" dirty="0">
                <a:solidFill>
                  <a:srgbClr val="000000"/>
                </a:solidFill>
                <a:latin typeface="Calibri Light" panose="020F0302020204030204" pitchFamily="34" charset="0"/>
              </a:rPr>
              <a:t>Richards, S., et al. (2015). Standards and guidelines for the interpretation of sequence variants: a joint consensus recommendation of the American College of Medical Genetics and Genomics and the Association for Molecular Pathology. Genetics in Medicine. 17(5). 405-424. </a:t>
            </a:r>
          </a:p>
        </p:txBody>
      </p:sp>
    </p:spTree>
    <p:extLst>
      <p:ext uri="{BB962C8B-B14F-4D97-AF65-F5344CB8AC3E}">
        <p14:creationId xmlns:p14="http://schemas.microsoft.com/office/powerpoint/2010/main" val="11417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404" y="610334"/>
            <a:ext cx="3275746" cy="1923549"/>
          </a:xfrm>
        </p:spPr>
        <p:txBody>
          <a:bodyPr/>
          <a:lstStyle/>
          <a:p>
            <a:r>
              <a:rPr lang="en-US" b="1" dirty="0">
                <a:latin typeface="Calibri Light" panose="020F0302020204030204" pitchFamily="34" charset="0"/>
              </a:rPr>
              <a:t>KCNH2</a:t>
            </a:r>
            <a:br>
              <a:rPr lang="en-US" b="1" dirty="0">
                <a:latin typeface="Calibri Light" panose="020F0302020204030204" pitchFamily="34" charset="0"/>
              </a:rPr>
            </a:br>
            <a:r>
              <a:rPr lang="en-US" b="1" dirty="0">
                <a:latin typeface="Calibri Light" panose="020F0302020204030204" pitchFamily="34" charset="0"/>
              </a:rPr>
              <a:t>c.2592+3G&gt;A</a:t>
            </a:r>
            <a:br>
              <a:rPr lang="en-US" b="1" dirty="0">
                <a:latin typeface="Calibri Light" panose="020F0302020204030204" pitchFamily="34" charset="0"/>
              </a:rPr>
            </a:br>
            <a:r>
              <a:rPr lang="en-US" b="1" dirty="0">
                <a:latin typeface="Calibri Light" panose="020F0302020204030204" pitchFamily="34" charset="0"/>
              </a:rPr>
              <a:t>p.?</a:t>
            </a:r>
            <a:br>
              <a:rPr lang="en-US" b="1" dirty="0">
                <a:latin typeface="Calibri Light" panose="020F0302020204030204" pitchFamily="34" charset="0"/>
              </a:rPr>
            </a:br>
            <a:r>
              <a:rPr lang="en-US" b="1" dirty="0">
                <a:latin typeface="Calibri Light" panose="020F0302020204030204" pitchFamily="34" charset="0"/>
              </a:rPr>
              <a:t>Chr7:150645941</a:t>
            </a:r>
          </a:p>
        </p:txBody>
      </p:sp>
      <p:sp>
        <p:nvSpPr>
          <p:cNvPr id="3" name="Text Placeholder 2"/>
          <p:cNvSpPr>
            <a:spLocks noGrp="1"/>
          </p:cNvSpPr>
          <p:nvPr>
            <p:ph type="body" sz="half" idx="2"/>
          </p:nvPr>
        </p:nvSpPr>
        <p:spPr>
          <a:xfrm>
            <a:off x="417404" y="2769563"/>
            <a:ext cx="3275746" cy="686416"/>
          </a:xfrm>
        </p:spPr>
        <p:txBody>
          <a:bodyPr>
            <a:noAutofit/>
          </a:bodyPr>
          <a:lstStyle/>
          <a:p>
            <a:r>
              <a:rPr lang="en-US" sz="2399" dirty="0">
                <a:latin typeface="Calibri Light" panose="020F0302020204030204" pitchFamily="34" charset="0"/>
              </a:rPr>
              <a:t>Is it reported in the literature?</a:t>
            </a:r>
          </a:p>
        </p:txBody>
      </p:sp>
      <p:graphicFrame>
        <p:nvGraphicFramePr>
          <p:cNvPr id="5" name="Table 4"/>
          <p:cNvGraphicFramePr>
            <a:graphicFrameLocks noGrp="1"/>
          </p:cNvGraphicFramePr>
          <p:nvPr/>
        </p:nvGraphicFramePr>
        <p:xfrm>
          <a:off x="417403" y="3720224"/>
          <a:ext cx="3543965" cy="2406357"/>
        </p:xfrm>
        <a:graphic>
          <a:graphicData uri="http://schemas.openxmlformats.org/drawingml/2006/table">
            <a:tbl>
              <a:tblPr firstRow="1" bandRow="1">
                <a:tableStyleId>{5C22544A-7EE6-4342-B048-85BDC9FD1C3A}</a:tableStyleId>
              </a:tblPr>
              <a:tblGrid>
                <a:gridCol w="1281108">
                  <a:extLst>
                    <a:ext uri="{9D8B030D-6E8A-4147-A177-3AD203B41FA5}">
                      <a16:colId xmlns:a16="http://schemas.microsoft.com/office/drawing/2014/main" val="20000"/>
                    </a:ext>
                  </a:extLst>
                </a:gridCol>
                <a:gridCol w="2262857">
                  <a:extLst>
                    <a:ext uri="{9D8B030D-6E8A-4147-A177-3AD203B41FA5}">
                      <a16:colId xmlns:a16="http://schemas.microsoft.com/office/drawing/2014/main" val="20001"/>
                    </a:ext>
                  </a:extLst>
                </a:gridCol>
              </a:tblGrid>
              <a:tr h="394773">
                <a:tc>
                  <a:txBody>
                    <a:bodyPr/>
                    <a:lstStyle/>
                    <a:p>
                      <a:pPr algn="ctr"/>
                      <a:r>
                        <a:rPr lang="en-US" sz="1200" dirty="0">
                          <a:latin typeface="Calibri Light" panose="020F0302020204030204" pitchFamily="34" charset="0"/>
                        </a:rPr>
                        <a:t>Criteria</a:t>
                      </a:r>
                    </a:p>
                  </a:txBody>
                  <a:tcPr marL="91416" marR="91416" marT="45708" marB="45708" anchor="ctr"/>
                </a:tc>
                <a:tc>
                  <a:txBody>
                    <a:bodyPr/>
                    <a:lstStyle/>
                    <a:p>
                      <a:pPr algn="ctr"/>
                      <a:r>
                        <a:rPr lang="en-US" sz="1200" dirty="0">
                          <a:latin typeface="Calibri Light" panose="020F0302020204030204" pitchFamily="34" charset="0"/>
                        </a:rPr>
                        <a:t>Variant</a:t>
                      </a:r>
                      <a:r>
                        <a:rPr lang="en-US" sz="1200" baseline="0" dirty="0">
                          <a:latin typeface="Calibri Light" panose="020F0302020204030204" pitchFamily="34" charset="0"/>
                        </a:rPr>
                        <a:t> Evidence</a:t>
                      </a:r>
                      <a:endParaRPr lang="en-US" sz="1200" dirty="0">
                        <a:latin typeface="Calibri Light" panose="020F0302020204030204" pitchFamily="34" charset="0"/>
                      </a:endParaRPr>
                    </a:p>
                  </a:txBody>
                  <a:tcPr marL="91416" marR="91416" marT="45708" marB="45708" anchor="ctr"/>
                </a:tc>
                <a:extLst>
                  <a:ext uri="{0D108BD9-81ED-4DB2-BD59-A6C34878D82A}">
                    <a16:rowId xmlns:a16="http://schemas.microsoft.com/office/drawing/2014/main" val="10000"/>
                  </a:ext>
                </a:extLst>
              </a:tr>
              <a:tr h="457081">
                <a:tc>
                  <a:txBody>
                    <a:bodyPr/>
                    <a:lstStyle/>
                    <a:p>
                      <a:pPr algn="ctr"/>
                      <a:r>
                        <a:rPr lang="en-US" sz="1200" b="0" dirty="0">
                          <a:solidFill>
                            <a:schemeClr val="tx1"/>
                          </a:solidFill>
                          <a:latin typeface="Calibri Light" panose="020F0302020204030204" pitchFamily="34" charset="0"/>
                        </a:rPr>
                        <a:t>N/a</a:t>
                      </a:r>
                    </a:p>
                  </a:txBody>
                  <a:tcPr marL="91416" marR="91416" marT="45708" marB="45708" anchor="ctr"/>
                </a:tc>
                <a:tc>
                  <a:txBody>
                    <a:bodyPr/>
                    <a:lstStyle/>
                    <a:p>
                      <a:r>
                        <a:rPr lang="en-US" sz="1200" dirty="0">
                          <a:latin typeface="Calibri Light" panose="020F0302020204030204" pitchFamily="34" charset="0"/>
                        </a:rPr>
                        <a:t>Non-canonical splice variant</a:t>
                      </a:r>
                      <a:r>
                        <a:rPr lang="en-US" sz="1200" baseline="0" dirty="0">
                          <a:latin typeface="Calibri Light" panose="020F0302020204030204" pitchFamily="34" charset="0"/>
                        </a:rPr>
                        <a:t> not predicted to impact splicing</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1"/>
                  </a:ext>
                </a:extLst>
              </a:tr>
              <a:tr h="639913">
                <a:tc>
                  <a:txBody>
                    <a:bodyPr/>
                    <a:lstStyle/>
                    <a:p>
                      <a:pPr algn="ctr"/>
                      <a:r>
                        <a:rPr lang="en-US" sz="1200" b="1" dirty="0">
                          <a:solidFill>
                            <a:srgbClr val="E16461"/>
                          </a:solidFill>
                          <a:latin typeface="Calibri Light" panose="020F0302020204030204" pitchFamily="34" charset="0"/>
                        </a:rPr>
                        <a:t>PM2</a:t>
                      </a:r>
                    </a:p>
                  </a:txBody>
                  <a:tcPr marL="91416" marR="91416" marT="45708" marB="45708" anchor="ctr"/>
                </a:tc>
                <a:tc>
                  <a:txBody>
                    <a:bodyPr/>
                    <a:lstStyle/>
                    <a:p>
                      <a:r>
                        <a:rPr lang="en-US" sz="1200" dirty="0">
                          <a:latin typeface="Calibri Light" panose="020F0302020204030204" pitchFamily="34" charset="0"/>
                        </a:rPr>
                        <a:t>In 0.002% (1/34562) of Latino alleles</a:t>
                      </a:r>
                      <a:r>
                        <a:rPr lang="en-US" sz="1200" baseline="0" dirty="0">
                          <a:latin typeface="Calibri Light" panose="020F0302020204030204" pitchFamily="34" charset="0"/>
                        </a:rPr>
                        <a:t> in </a:t>
                      </a:r>
                      <a:r>
                        <a:rPr lang="en-US" sz="1200" baseline="0" dirty="0" err="1">
                          <a:latin typeface="Calibri Light" panose="020F0302020204030204" pitchFamily="34" charset="0"/>
                        </a:rPr>
                        <a:t>gnomAD</a:t>
                      </a:r>
                      <a:r>
                        <a:rPr lang="en-US" sz="1200" baseline="0" dirty="0">
                          <a:latin typeface="Calibri Light" panose="020F0302020204030204" pitchFamily="34" charset="0"/>
                        </a:rPr>
                        <a:t>; very low frequency</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2"/>
                  </a:ext>
                </a:extLst>
              </a:tr>
              <a:tr h="457081">
                <a:tc>
                  <a:txBody>
                    <a:bodyPr/>
                    <a:lstStyle/>
                    <a:p>
                      <a:pPr algn="ctr"/>
                      <a:r>
                        <a:rPr lang="en-US" sz="1200" b="0" strike="noStrike" baseline="0" dirty="0">
                          <a:solidFill>
                            <a:schemeClr val="tx1"/>
                          </a:solidFill>
                          <a:latin typeface="Calibri Light" panose="020F0302020204030204" pitchFamily="34" charset="0"/>
                        </a:rPr>
                        <a:t>N/a</a:t>
                      </a:r>
                    </a:p>
                  </a:txBody>
                  <a:tcPr marL="91416" marR="91416" marT="45708" marB="45708" anchor="ctr"/>
                </a:tc>
                <a:tc>
                  <a:txBody>
                    <a:bodyPr/>
                    <a:lstStyle/>
                    <a:p>
                      <a:r>
                        <a:rPr lang="en-US" sz="1200" dirty="0">
                          <a:latin typeface="Calibri Light" panose="020F0302020204030204" pitchFamily="34" charset="0"/>
                        </a:rPr>
                        <a:t>Called a VUS</a:t>
                      </a:r>
                      <a:r>
                        <a:rPr lang="en-US" sz="1200" baseline="0" dirty="0">
                          <a:latin typeface="Calibri Light" panose="020F0302020204030204" pitchFamily="34" charset="0"/>
                        </a:rPr>
                        <a:t> in </a:t>
                      </a:r>
                      <a:r>
                        <a:rPr lang="en-US" sz="1200" baseline="0" dirty="0" err="1">
                          <a:latin typeface="Calibri Light" panose="020F0302020204030204" pitchFamily="34" charset="0"/>
                        </a:rPr>
                        <a:t>ClinVar</a:t>
                      </a:r>
                      <a:r>
                        <a:rPr lang="en-US" sz="1200" baseline="0" dirty="0">
                          <a:latin typeface="Calibri Light" panose="020F0302020204030204" pitchFamily="34" charset="0"/>
                        </a:rPr>
                        <a:t> by one other lab</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3"/>
                  </a:ext>
                </a:extLst>
              </a:tr>
              <a:tr h="4570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N/a</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Identified in the literature in one </a:t>
                      </a:r>
                      <a:r>
                        <a:rPr kumimoji="0" lang="en-US" sz="1200" b="0" i="0" u="none" strike="noStrike" kern="1200" cap="none" spc="0" normalizeH="0" baseline="0" noProof="0" dirty="0" err="1">
                          <a:ln>
                            <a:noFill/>
                          </a:ln>
                          <a:solidFill>
                            <a:prstClr val="black"/>
                          </a:solidFill>
                          <a:effectLst/>
                          <a:uLnTx/>
                          <a:uFillTx/>
                          <a:latin typeface="Calibri Light" panose="020F0302020204030204" pitchFamily="34" charset="0"/>
                          <a:ea typeface="+mn-ea"/>
                          <a:cs typeface="+mn-cs"/>
                        </a:rPr>
                        <a:t>proband</a:t>
                      </a: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 with LQTS</a:t>
                      </a:r>
                    </a:p>
                  </a:txBody>
                  <a:tcPr marL="91416" marR="91416" marT="45708" marB="45708"/>
                </a:tc>
                <a:extLst>
                  <a:ext uri="{0D108BD9-81ED-4DB2-BD59-A6C34878D82A}">
                    <a16:rowId xmlns:a16="http://schemas.microsoft.com/office/drawing/2014/main" val="10004"/>
                  </a:ext>
                </a:extLst>
              </a:tr>
            </a:tbl>
          </a:graphicData>
        </a:graphic>
      </p:graphicFrame>
      <p:pic>
        <p:nvPicPr>
          <p:cNvPr id="4" name="Picture 3"/>
          <p:cNvPicPr>
            <a:picLocks noChangeAspect="1"/>
          </p:cNvPicPr>
          <p:nvPr/>
        </p:nvPicPr>
        <p:blipFill>
          <a:blip r:embed="rId2"/>
          <a:stretch>
            <a:fillRect/>
          </a:stretch>
        </p:blipFill>
        <p:spPr>
          <a:xfrm>
            <a:off x="5256431" y="838874"/>
            <a:ext cx="6341275" cy="1218883"/>
          </a:xfrm>
          <a:prstGeom prst="rect">
            <a:avLst/>
          </a:prstGeom>
        </p:spPr>
      </p:pic>
      <p:graphicFrame>
        <p:nvGraphicFramePr>
          <p:cNvPr id="9" name="Table 8"/>
          <p:cNvGraphicFramePr>
            <a:graphicFrameLocks noGrp="1"/>
          </p:cNvGraphicFramePr>
          <p:nvPr/>
        </p:nvGraphicFramePr>
        <p:xfrm>
          <a:off x="5561151" y="2406737"/>
          <a:ext cx="5637331" cy="1075998"/>
        </p:xfrm>
        <a:graphic>
          <a:graphicData uri="http://schemas.openxmlformats.org/drawingml/2006/table">
            <a:tbl>
              <a:tblPr firstRow="1" bandRow="1">
                <a:tableStyleId>{5C22544A-7EE6-4342-B048-85BDC9FD1C3A}</a:tableStyleId>
              </a:tblPr>
              <a:tblGrid>
                <a:gridCol w="2037839">
                  <a:extLst>
                    <a:ext uri="{9D8B030D-6E8A-4147-A177-3AD203B41FA5}">
                      <a16:colId xmlns:a16="http://schemas.microsoft.com/office/drawing/2014/main" val="20000"/>
                    </a:ext>
                  </a:extLst>
                </a:gridCol>
                <a:gridCol w="3599492">
                  <a:extLst>
                    <a:ext uri="{9D8B030D-6E8A-4147-A177-3AD203B41FA5}">
                      <a16:colId xmlns:a16="http://schemas.microsoft.com/office/drawing/2014/main" val="20001"/>
                    </a:ext>
                  </a:extLst>
                </a:gridCol>
              </a:tblGrid>
              <a:tr h="435942">
                <a:tc>
                  <a:txBody>
                    <a:bodyPr/>
                    <a:lstStyle/>
                    <a:p>
                      <a:pPr algn="ctr"/>
                      <a:r>
                        <a:rPr lang="en-US" sz="1200" dirty="0">
                          <a:latin typeface="Calibri Light" panose="020F0302020204030204" pitchFamily="34" charset="0"/>
                        </a:rPr>
                        <a:t>Paper</a:t>
                      </a:r>
                    </a:p>
                  </a:txBody>
                  <a:tcPr marL="91416" marR="91416" marT="45708" marB="45708" anchor="ctr"/>
                </a:tc>
                <a:tc>
                  <a:txBody>
                    <a:bodyPr/>
                    <a:lstStyle/>
                    <a:p>
                      <a:pPr algn="ctr"/>
                      <a:r>
                        <a:rPr lang="en-US" sz="1200" dirty="0">
                          <a:latin typeface="Calibri Light" panose="020F0302020204030204" pitchFamily="34" charset="0"/>
                        </a:rPr>
                        <a:t>Summary</a:t>
                      </a:r>
                    </a:p>
                  </a:txBody>
                  <a:tcPr marL="91416" marR="91416" marT="45708" marB="45708" anchor="ctr"/>
                </a:tc>
                <a:extLst>
                  <a:ext uri="{0D108BD9-81ED-4DB2-BD59-A6C34878D82A}">
                    <a16:rowId xmlns:a16="http://schemas.microsoft.com/office/drawing/2014/main" val="10000"/>
                  </a:ext>
                </a:extLst>
              </a:tr>
              <a:tr h="639913">
                <a:tc>
                  <a:txBody>
                    <a:bodyPr/>
                    <a:lstStyle/>
                    <a:p>
                      <a:pPr algn="ctr"/>
                      <a:r>
                        <a:rPr lang="en-US" sz="1200" b="0" dirty="0">
                          <a:solidFill>
                            <a:schemeClr val="tx1"/>
                          </a:solidFill>
                          <a:latin typeface="Calibri Light" panose="020F0302020204030204" pitchFamily="34" charset="0"/>
                        </a:rPr>
                        <a:t>Tester</a:t>
                      </a:r>
                      <a:r>
                        <a:rPr lang="en-US" sz="1200" b="0" baseline="0" dirty="0">
                          <a:solidFill>
                            <a:schemeClr val="tx1"/>
                          </a:solidFill>
                          <a:latin typeface="Calibri Light" panose="020F0302020204030204" pitchFamily="34" charset="0"/>
                        </a:rPr>
                        <a:t> et al. (2005)</a:t>
                      </a:r>
                      <a:endParaRPr lang="en-US" sz="1200" b="0" dirty="0">
                        <a:solidFill>
                          <a:schemeClr val="tx1"/>
                        </a:solidFill>
                        <a:latin typeface="Calibri Light" panose="020F0302020204030204" pitchFamily="34" charset="0"/>
                      </a:endParaRPr>
                    </a:p>
                  </a:txBody>
                  <a:tcPr marL="91416" marR="91416" marT="45708" marB="45708" anchor="ctr"/>
                </a:tc>
                <a:tc>
                  <a:txBody>
                    <a:bodyPr/>
                    <a:lstStyle/>
                    <a:p>
                      <a:r>
                        <a:rPr lang="en-US" sz="1200" dirty="0">
                          <a:latin typeface="Calibri Light" panose="020F0302020204030204" pitchFamily="34" charset="0"/>
                        </a:rPr>
                        <a:t>Sequenced the 5 most common LQTS</a:t>
                      </a:r>
                      <a:r>
                        <a:rPr lang="en-US" sz="1200" baseline="0" dirty="0">
                          <a:latin typeface="Calibri Light" panose="020F0302020204030204" pitchFamily="34" charset="0"/>
                        </a:rPr>
                        <a:t> genes in 541 </a:t>
                      </a:r>
                      <a:r>
                        <a:rPr lang="en-US" sz="1200" baseline="0" dirty="0" err="1">
                          <a:latin typeface="Calibri Light" panose="020F0302020204030204" pitchFamily="34" charset="0"/>
                        </a:rPr>
                        <a:t>probands</a:t>
                      </a:r>
                      <a:r>
                        <a:rPr lang="en-US" sz="1200" baseline="0" dirty="0">
                          <a:latin typeface="Calibri Light" panose="020F0302020204030204" pitchFamily="34" charset="0"/>
                        </a:rPr>
                        <a:t> with a clinical suspicion of LQTS. This variant was identified in one </a:t>
                      </a:r>
                      <a:r>
                        <a:rPr lang="en-US" sz="1200" baseline="0" dirty="0" err="1">
                          <a:latin typeface="Calibri Light" panose="020F0302020204030204" pitchFamily="34" charset="0"/>
                        </a:rPr>
                        <a:t>proband</a:t>
                      </a:r>
                      <a:r>
                        <a:rPr lang="en-US" sz="1200" baseline="0" dirty="0">
                          <a:latin typeface="Calibri Light" panose="020F0302020204030204" pitchFamily="34" charset="0"/>
                        </a:rPr>
                        <a:t>. </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1"/>
                  </a:ext>
                </a:extLst>
              </a:tr>
            </a:tbl>
          </a:graphicData>
        </a:graphic>
      </p:graphicFrame>
      <p:pic>
        <p:nvPicPr>
          <p:cNvPr id="10" name="Picture 9"/>
          <p:cNvPicPr>
            <a:picLocks noChangeAspect="1"/>
          </p:cNvPicPr>
          <p:nvPr/>
        </p:nvPicPr>
        <p:blipFill>
          <a:blip r:embed="rId3"/>
          <a:stretch>
            <a:fillRect/>
          </a:stretch>
        </p:blipFill>
        <p:spPr>
          <a:xfrm>
            <a:off x="5256430" y="3850618"/>
            <a:ext cx="6320935" cy="1809685"/>
          </a:xfrm>
          <a:prstGeom prst="rect">
            <a:avLst/>
          </a:prstGeom>
        </p:spPr>
      </p:pic>
    </p:spTree>
    <p:extLst>
      <p:ext uri="{BB962C8B-B14F-4D97-AF65-F5344CB8AC3E}">
        <p14:creationId xmlns:p14="http://schemas.microsoft.com/office/powerpoint/2010/main" val="2388563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7516" y="557907"/>
            <a:ext cx="3001181" cy="1923549"/>
          </a:xfrm>
        </p:spPr>
        <p:txBody>
          <a:bodyPr/>
          <a:lstStyle/>
          <a:p>
            <a:r>
              <a:rPr lang="en-US" b="1" dirty="0">
                <a:latin typeface="Calibri Light" panose="020F0302020204030204" pitchFamily="34" charset="0"/>
              </a:rPr>
              <a:t>KCNH2</a:t>
            </a:r>
            <a:br>
              <a:rPr lang="en-US" b="1" dirty="0">
                <a:latin typeface="Calibri Light" panose="020F0302020204030204" pitchFamily="34" charset="0"/>
              </a:rPr>
            </a:br>
            <a:r>
              <a:rPr lang="en-US" b="1" dirty="0">
                <a:latin typeface="Calibri Light" panose="020F0302020204030204" pitchFamily="34" charset="0"/>
              </a:rPr>
              <a:t>c.2592+3G&gt;A</a:t>
            </a:r>
            <a:br>
              <a:rPr lang="en-US" b="1" dirty="0">
                <a:latin typeface="Calibri Light" panose="020F0302020204030204" pitchFamily="34" charset="0"/>
              </a:rPr>
            </a:br>
            <a:r>
              <a:rPr lang="en-US" b="1" dirty="0">
                <a:latin typeface="Calibri Light" panose="020F0302020204030204" pitchFamily="34" charset="0"/>
              </a:rPr>
              <a:t>p.?</a:t>
            </a:r>
            <a:br>
              <a:rPr lang="en-US" b="1" dirty="0">
                <a:latin typeface="Calibri Light" panose="020F0302020204030204" pitchFamily="34" charset="0"/>
              </a:rPr>
            </a:br>
            <a:r>
              <a:rPr lang="en-US" b="1" dirty="0">
                <a:latin typeface="Calibri Light" panose="020F0302020204030204" pitchFamily="34" charset="0"/>
              </a:rPr>
              <a:t>Chr7:150645941</a:t>
            </a:r>
          </a:p>
        </p:txBody>
      </p:sp>
      <p:sp>
        <p:nvSpPr>
          <p:cNvPr id="4" name="Content Placeholder 3"/>
          <p:cNvSpPr>
            <a:spLocks noGrp="1"/>
          </p:cNvSpPr>
          <p:nvPr>
            <p:ph idx="1"/>
          </p:nvPr>
        </p:nvSpPr>
        <p:spPr>
          <a:xfrm>
            <a:off x="6700536" y="5104963"/>
            <a:ext cx="3111626" cy="457081"/>
          </a:xfrm>
        </p:spPr>
        <p:txBody>
          <a:bodyPr>
            <a:normAutofit/>
          </a:bodyPr>
          <a:lstStyle/>
          <a:p>
            <a:pPr marL="0" indent="0">
              <a:buNone/>
            </a:pPr>
            <a:r>
              <a:rPr lang="en-US" dirty="0">
                <a:latin typeface="Calibri Light" panose="020F0302020204030204" pitchFamily="34" charset="0"/>
              </a:rPr>
              <a:t>Final Classification: </a:t>
            </a:r>
            <a:r>
              <a:rPr lang="en-US" dirty="0">
                <a:solidFill>
                  <a:schemeClr val="tx2"/>
                </a:solidFill>
                <a:latin typeface="Calibri Light" panose="020F0302020204030204" pitchFamily="34" charset="0"/>
              </a:rPr>
              <a:t>VUS</a:t>
            </a:r>
          </a:p>
        </p:txBody>
      </p:sp>
      <p:graphicFrame>
        <p:nvGraphicFramePr>
          <p:cNvPr id="6" name="Table 5"/>
          <p:cNvGraphicFramePr>
            <a:graphicFrameLocks noGrp="1"/>
          </p:cNvGraphicFramePr>
          <p:nvPr/>
        </p:nvGraphicFramePr>
        <p:xfrm>
          <a:off x="5561150" y="2667200"/>
          <a:ext cx="5390395" cy="2194982"/>
        </p:xfrm>
        <a:graphic>
          <a:graphicData uri="http://schemas.openxmlformats.org/drawingml/2006/table">
            <a:tbl>
              <a:tblPr firstRow="1" bandRow="1">
                <a:tableStyleId>{5C22544A-7EE6-4342-B048-85BDC9FD1C3A}</a:tableStyleId>
              </a:tblPr>
              <a:tblGrid>
                <a:gridCol w="1948575">
                  <a:extLst>
                    <a:ext uri="{9D8B030D-6E8A-4147-A177-3AD203B41FA5}">
                      <a16:colId xmlns:a16="http://schemas.microsoft.com/office/drawing/2014/main" val="20000"/>
                    </a:ext>
                  </a:extLst>
                </a:gridCol>
                <a:gridCol w="3441820">
                  <a:extLst>
                    <a:ext uri="{9D8B030D-6E8A-4147-A177-3AD203B41FA5}">
                      <a16:colId xmlns:a16="http://schemas.microsoft.com/office/drawing/2014/main" val="20001"/>
                    </a:ext>
                  </a:extLst>
                </a:gridCol>
              </a:tblGrid>
              <a:tr h="301034">
                <a:tc>
                  <a:txBody>
                    <a:bodyPr/>
                    <a:lstStyle/>
                    <a:p>
                      <a:pPr algn="ctr"/>
                      <a:r>
                        <a:rPr lang="en-US" sz="1200" dirty="0">
                          <a:latin typeface="Calibri Light" panose="020F0302020204030204" pitchFamily="34" charset="0"/>
                        </a:rPr>
                        <a:t>Criteria</a:t>
                      </a:r>
                    </a:p>
                  </a:txBody>
                  <a:tcPr marL="91416" marR="91416" marT="45708" marB="45708" anchor="ctr"/>
                </a:tc>
                <a:tc>
                  <a:txBody>
                    <a:bodyPr/>
                    <a:lstStyle/>
                    <a:p>
                      <a:pPr algn="ctr"/>
                      <a:r>
                        <a:rPr lang="en-US" sz="1200" dirty="0">
                          <a:latin typeface="Calibri Light" panose="020F0302020204030204" pitchFamily="34" charset="0"/>
                        </a:rPr>
                        <a:t>Variant</a:t>
                      </a:r>
                      <a:r>
                        <a:rPr lang="en-US" sz="1200" baseline="0" dirty="0">
                          <a:latin typeface="Calibri Light" panose="020F0302020204030204" pitchFamily="34" charset="0"/>
                        </a:rPr>
                        <a:t> Evidence</a:t>
                      </a:r>
                      <a:endParaRPr lang="en-US" sz="1200" dirty="0">
                        <a:latin typeface="Calibri Light" panose="020F0302020204030204" pitchFamily="34" charset="0"/>
                      </a:endParaRPr>
                    </a:p>
                  </a:txBody>
                  <a:tcPr marL="91416" marR="91416" marT="45708" marB="45708" anchor="ctr"/>
                </a:tc>
                <a:extLst>
                  <a:ext uri="{0D108BD9-81ED-4DB2-BD59-A6C34878D82A}">
                    <a16:rowId xmlns:a16="http://schemas.microsoft.com/office/drawing/2014/main" val="10000"/>
                  </a:ext>
                </a:extLst>
              </a:tr>
              <a:tr h="501722">
                <a:tc>
                  <a:txBody>
                    <a:bodyPr/>
                    <a:lstStyle/>
                    <a:p>
                      <a:pPr algn="ctr"/>
                      <a:r>
                        <a:rPr lang="en-US" sz="1200" b="0" dirty="0">
                          <a:solidFill>
                            <a:schemeClr val="tx1"/>
                          </a:solidFill>
                          <a:latin typeface="Calibri Light" panose="020F0302020204030204" pitchFamily="34" charset="0"/>
                        </a:rPr>
                        <a:t>N/a</a:t>
                      </a:r>
                    </a:p>
                  </a:txBody>
                  <a:tcPr marL="91416" marR="91416" marT="45708" marB="45708" anchor="ctr"/>
                </a:tc>
                <a:tc>
                  <a:txBody>
                    <a:bodyPr/>
                    <a:lstStyle/>
                    <a:p>
                      <a:r>
                        <a:rPr lang="en-US" sz="1200" dirty="0">
                          <a:latin typeface="Calibri Light" panose="020F0302020204030204" pitchFamily="34" charset="0"/>
                        </a:rPr>
                        <a:t>Non-canonical splice variant</a:t>
                      </a:r>
                      <a:r>
                        <a:rPr lang="en-US" sz="1200" baseline="0" dirty="0">
                          <a:latin typeface="Calibri Light" panose="020F0302020204030204" pitchFamily="34" charset="0"/>
                        </a:rPr>
                        <a:t> not predicted to impact splicing</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1"/>
                  </a:ext>
                </a:extLst>
              </a:tr>
              <a:tr h="457081">
                <a:tc>
                  <a:txBody>
                    <a:bodyPr/>
                    <a:lstStyle/>
                    <a:p>
                      <a:pPr algn="ctr"/>
                      <a:r>
                        <a:rPr lang="en-US" sz="1200" b="1" dirty="0">
                          <a:solidFill>
                            <a:srgbClr val="E16461"/>
                          </a:solidFill>
                          <a:latin typeface="Calibri Light" panose="020F0302020204030204" pitchFamily="34" charset="0"/>
                        </a:rPr>
                        <a:t>PM2</a:t>
                      </a:r>
                    </a:p>
                  </a:txBody>
                  <a:tcPr marL="91416" marR="91416" marT="45708" marB="45708" anchor="ctr"/>
                </a:tc>
                <a:tc>
                  <a:txBody>
                    <a:bodyPr/>
                    <a:lstStyle/>
                    <a:p>
                      <a:r>
                        <a:rPr lang="en-US" sz="1200" dirty="0">
                          <a:latin typeface="Calibri Light" panose="020F0302020204030204" pitchFamily="34" charset="0"/>
                        </a:rPr>
                        <a:t>In 0.002% (1/34562) of Latino alleles</a:t>
                      </a:r>
                      <a:r>
                        <a:rPr lang="en-US" sz="1200" baseline="0" dirty="0">
                          <a:latin typeface="Calibri Light" panose="020F0302020204030204" pitchFamily="34" charset="0"/>
                        </a:rPr>
                        <a:t> in </a:t>
                      </a:r>
                      <a:r>
                        <a:rPr lang="en-US" sz="1200" baseline="0" dirty="0" err="1">
                          <a:latin typeface="Calibri Light" panose="020F0302020204030204" pitchFamily="34" charset="0"/>
                        </a:rPr>
                        <a:t>gnomAD</a:t>
                      </a:r>
                      <a:r>
                        <a:rPr lang="en-US" sz="1200" baseline="0" dirty="0">
                          <a:latin typeface="Calibri Light" panose="020F0302020204030204" pitchFamily="34" charset="0"/>
                        </a:rPr>
                        <a:t>; very low frequency</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2"/>
                  </a:ext>
                </a:extLst>
              </a:tr>
              <a:tr h="501722">
                <a:tc>
                  <a:txBody>
                    <a:bodyPr/>
                    <a:lstStyle/>
                    <a:p>
                      <a:pPr algn="ctr"/>
                      <a:r>
                        <a:rPr lang="en-US" sz="1200" b="0" strike="noStrike" baseline="0" dirty="0">
                          <a:solidFill>
                            <a:schemeClr val="tx1"/>
                          </a:solidFill>
                          <a:latin typeface="Calibri Light" panose="020F0302020204030204" pitchFamily="34" charset="0"/>
                        </a:rPr>
                        <a:t>N/a</a:t>
                      </a:r>
                    </a:p>
                  </a:txBody>
                  <a:tcPr marL="91416" marR="91416" marT="45708" marB="45708" anchor="ctr"/>
                </a:tc>
                <a:tc>
                  <a:txBody>
                    <a:bodyPr/>
                    <a:lstStyle/>
                    <a:p>
                      <a:r>
                        <a:rPr lang="en-US" sz="1200" dirty="0">
                          <a:latin typeface="Calibri Light" panose="020F0302020204030204" pitchFamily="34" charset="0"/>
                        </a:rPr>
                        <a:t>Called a VUS</a:t>
                      </a:r>
                      <a:r>
                        <a:rPr lang="en-US" sz="1200" baseline="0" dirty="0">
                          <a:latin typeface="Calibri Light" panose="020F0302020204030204" pitchFamily="34" charset="0"/>
                        </a:rPr>
                        <a:t> in </a:t>
                      </a:r>
                      <a:r>
                        <a:rPr lang="en-US" sz="1200" baseline="0" dirty="0" err="1">
                          <a:latin typeface="Calibri Light" panose="020F0302020204030204" pitchFamily="34" charset="0"/>
                        </a:rPr>
                        <a:t>ClinVar</a:t>
                      </a:r>
                      <a:r>
                        <a:rPr lang="en-US" sz="1200" baseline="0" dirty="0">
                          <a:latin typeface="Calibri Light" panose="020F0302020204030204" pitchFamily="34" charset="0"/>
                        </a:rPr>
                        <a:t> by one other lab</a:t>
                      </a:r>
                      <a:endParaRPr lang="en-US" sz="1200" dirty="0">
                        <a:latin typeface="Calibri Light" panose="020F0302020204030204" pitchFamily="34" charset="0"/>
                      </a:endParaRPr>
                    </a:p>
                  </a:txBody>
                  <a:tcPr marL="91416" marR="91416" marT="45708" marB="45708" anchor="ctr"/>
                </a:tc>
                <a:extLst>
                  <a:ext uri="{0D108BD9-81ED-4DB2-BD59-A6C34878D82A}">
                    <a16:rowId xmlns:a16="http://schemas.microsoft.com/office/drawing/2014/main" val="10003"/>
                  </a:ext>
                </a:extLst>
              </a:tr>
              <a:tr h="4333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N/a</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Identified in the literature in one </a:t>
                      </a:r>
                      <a:r>
                        <a:rPr kumimoji="0" lang="en-US" sz="1200" b="0" i="0" u="none" strike="noStrike" kern="1200" cap="none" spc="0" normalizeH="0" baseline="0" noProof="0" dirty="0" err="1">
                          <a:ln>
                            <a:noFill/>
                          </a:ln>
                          <a:solidFill>
                            <a:prstClr val="black"/>
                          </a:solidFill>
                          <a:effectLst/>
                          <a:uLnTx/>
                          <a:uFillTx/>
                          <a:latin typeface="Calibri Light" panose="020F0302020204030204" pitchFamily="34" charset="0"/>
                          <a:ea typeface="+mn-ea"/>
                          <a:cs typeface="+mn-cs"/>
                        </a:rPr>
                        <a:t>proband</a:t>
                      </a: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 with LQTS</a:t>
                      </a:r>
                    </a:p>
                  </a:txBody>
                  <a:tcPr marL="91416" marR="91416" marT="45708" marB="45708" anchor="ctr"/>
                </a:tc>
                <a:extLst>
                  <a:ext uri="{0D108BD9-81ED-4DB2-BD59-A6C34878D82A}">
                    <a16:rowId xmlns:a16="http://schemas.microsoft.com/office/drawing/2014/main" val="10004"/>
                  </a:ext>
                </a:extLst>
              </a:tr>
            </a:tbl>
          </a:graphicData>
        </a:graphic>
      </p:graphicFrame>
      <p:pic>
        <p:nvPicPr>
          <p:cNvPr id="7" name="Content Placeholder 5"/>
          <p:cNvPicPr>
            <a:picLocks noChangeAspect="1"/>
          </p:cNvPicPr>
          <p:nvPr/>
        </p:nvPicPr>
        <p:blipFill>
          <a:blip r:embed="rId3"/>
          <a:stretch>
            <a:fillRect/>
          </a:stretch>
        </p:blipFill>
        <p:spPr>
          <a:xfrm>
            <a:off x="304720" y="174769"/>
            <a:ext cx="3866793" cy="6508464"/>
          </a:xfrm>
          <a:prstGeom prst="rect">
            <a:avLst/>
          </a:prstGeom>
        </p:spPr>
      </p:pic>
      <p:sp>
        <p:nvSpPr>
          <p:cNvPr id="8" name="Rectangle 7"/>
          <p:cNvSpPr/>
          <p:nvPr/>
        </p:nvSpPr>
        <p:spPr>
          <a:xfrm>
            <a:off x="304720" y="6095305"/>
            <a:ext cx="3732828" cy="587925"/>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Tahoma"/>
            </a:endParaRPr>
          </a:p>
        </p:txBody>
      </p:sp>
    </p:spTree>
    <p:extLst>
      <p:ext uri="{BB962C8B-B14F-4D97-AF65-F5344CB8AC3E}">
        <p14:creationId xmlns:p14="http://schemas.microsoft.com/office/powerpoint/2010/main" val="23025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622" y="2591018"/>
            <a:ext cx="2818665" cy="1923549"/>
          </a:xfrm>
        </p:spPr>
        <p:txBody>
          <a:bodyPr>
            <a:normAutofit/>
          </a:bodyPr>
          <a:lstStyle/>
          <a:p>
            <a:pPr algn="ctr"/>
            <a:r>
              <a:rPr lang="en-US" sz="5998" dirty="0">
                <a:latin typeface="Calibri Light" panose="020F0302020204030204" pitchFamily="34" charset="0"/>
              </a:rPr>
              <a:t>Example 3</a:t>
            </a:r>
          </a:p>
        </p:txBody>
      </p:sp>
      <p:sp>
        <p:nvSpPr>
          <p:cNvPr id="4" name="Content Placeholder 3"/>
          <p:cNvSpPr>
            <a:spLocks noGrp="1"/>
          </p:cNvSpPr>
          <p:nvPr>
            <p:ph idx="1"/>
          </p:nvPr>
        </p:nvSpPr>
        <p:spPr>
          <a:xfrm>
            <a:off x="5180251" y="1295955"/>
            <a:ext cx="6170594" cy="4646990"/>
          </a:xfrm>
        </p:spPr>
        <p:txBody>
          <a:bodyPr>
            <a:normAutofit/>
          </a:bodyPr>
          <a:lstStyle/>
          <a:p>
            <a:pPr marL="0" indent="0">
              <a:buNone/>
            </a:pPr>
            <a:r>
              <a:rPr lang="en-US" sz="2499" b="1" dirty="0">
                <a:latin typeface="Calibri Light" panose="020F0302020204030204" pitchFamily="34" charset="0"/>
              </a:rPr>
              <a:t>GJB2</a:t>
            </a:r>
          </a:p>
          <a:p>
            <a:pPr marL="0" indent="0">
              <a:buNone/>
            </a:pPr>
            <a:r>
              <a:rPr lang="en-US" sz="2499" dirty="0">
                <a:latin typeface="Calibri Light" panose="020F0302020204030204" pitchFamily="34" charset="0"/>
              </a:rPr>
              <a:t>c.176_191del</a:t>
            </a:r>
          </a:p>
          <a:p>
            <a:pPr marL="0" indent="0">
              <a:buNone/>
            </a:pPr>
            <a:r>
              <a:rPr lang="en-US" sz="2499" dirty="0">
                <a:latin typeface="Calibri Light" panose="020F0302020204030204" pitchFamily="34" charset="0"/>
              </a:rPr>
              <a:t>p.Gly59Alafs*18</a:t>
            </a:r>
          </a:p>
          <a:p>
            <a:pPr marL="0" indent="0">
              <a:buNone/>
            </a:pPr>
            <a:r>
              <a:rPr lang="en-US" sz="2499" dirty="0">
                <a:latin typeface="Calibri Light" panose="020F0302020204030204" pitchFamily="34" charset="0"/>
              </a:rPr>
              <a:t>Chr13:20763530-20763545</a:t>
            </a:r>
          </a:p>
          <a:p>
            <a:pPr marL="0" indent="0">
              <a:buNone/>
            </a:pPr>
            <a:r>
              <a:rPr lang="en-US" sz="2499" dirty="0">
                <a:latin typeface="Calibri Light" panose="020F0302020204030204" pitchFamily="34" charset="0"/>
              </a:rPr>
              <a:t>Inheritance: autosomal recessive</a:t>
            </a:r>
          </a:p>
          <a:p>
            <a:pPr marL="0" indent="0">
              <a:buNone/>
            </a:pPr>
            <a:r>
              <a:rPr lang="en-US" sz="2499" dirty="0">
                <a:latin typeface="Calibri Light" panose="020F0302020204030204" pitchFamily="34" charset="0"/>
              </a:rPr>
              <a:t>Disease: </a:t>
            </a:r>
            <a:r>
              <a:rPr lang="en-US" sz="2499" dirty="0" err="1">
                <a:latin typeface="Calibri Light" panose="020F0302020204030204" pitchFamily="34" charset="0"/>
              </a:rPr>
              <a:t>nonsyndromic</a:t>
            </a:r>
            <a:r>
              <a:rPr lang="en-US" sz="2499" dirty="0">
                <a:latin typeface="Calibri Light" panose="020F0302020204030204" pitchFamily="34" charset="0"/>
              </a:rPr>
              <a:t> hearing loss</a:t>
            </a:r>
          </a:p>
          <a:p>
            <a:pPr marL="0" indent="0">
              <a:buNone/>
            </a:pPr>
            <a:r>
              <a:rPr lang="en-US" sz="2499" dirty="0">
                <a:latin typeface="Calibri Light" panose="020F0302020204030204" pitchFamily="34" charset="0"/>
              </a:rPr>
              <a:t>Phenotype: </a:t>
            </a:r>
            <a:r>
              <a:rPr lang="en-US" sz="2499" dirty="0" err="1">
                <a:latin typeface="Calibri Light" panose="020F0302020204030204" pitchFamily="34" charset="0"/>
              </a:rPr>
              <a:t>prelingual</a:t>
            </a:r>
            <a:r>
              <a:rPr lang="en-US" sz="2499" dirty="0">
                <a:latin typeface="Calibri Light" panose="020F0302020204030204" pitchFamily="34" charset="0"/>
              </a:rPr>
              <a:t> profound sensorineural hearing loss</a:t>
            </a:r>
            <a:endParaRPr lang="en-US" dirty="0"/>
          </a:p>
          <a:p>
            <a:pPr marL="0" indent="0">
              <a:buNone/>
            </a:pPr>
            <a:endParaRPr lang="en-US" dirty="0"/>
          </a:p>
        </p:txBody>
      </p:sp>
    </p:spTree>
    <p:extLst>
      <p:ext uri="{BB962C8B-B14F-4D97-AF65-F5344CB8AC3E}">
        <p14:creationId xmlns:p14="http://schemas.microsoft.com/office/powerpoint/2010/main" val="410805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267" y="457976"/>
            <a:ext cx="3275746" cy="2102095"/>
          </a:xfrm>
        </p:spPr>
        <p:txBody>
          <a:bodyPr>
            <a:normAutofit/>
          </a:bodyPr>
          <a:lstStyle/>
          <a:p>
            <a:r>
              <a:rPr lang="en-US" b="1" dirty="0">
                <a:latin typeface="Calibri Light" panose="020F0302020204030204" pitchFamily="34" charset="0"/>
              </a:rPr>
              <a:t>GJB2</a:t>
            </a:r>
            <a:br>
              <a:rPr lang="en-US" b="1" dirty="0">
                <a:latin typeface="Calibri Light" panose="020F0302020204030204" pitchFamily="34" charset="0"/>
              </a:rPr>
            </a:br>
            <a:r>
              <a:rPr lang="en-US" b="1" dirty="0">
                <a:latin typeface="Calibri Light" panose="020F0302020204030204" pitchFamily="34" charset="0"/>
              </a:rPr>
              <a:t>c.176_191del</a:t>
            </a:r>
            <a:br>
              <a:rPr lang="en-US" b="1" dirty="0">
                <a:latin typeface="Calibri Light" panose="020F0302020204030204" pitchFamily="34" charset="0"/>
              </a:rPr>
            </a:br>
            <a:r>
              <a:rPr lang="en-US" b="1" dirty="0">
                <a:latin typeface="Calibri Light" panose="020F0302020204030204" pitchFamily="34" charset="0"/>
              </a:rPr>
              <a:t>p.Gly59Alafs*18</a:t>
            </a:r>
            <a:br>
              <a:rPr lang="en-US" b="1" dirty="0">
                <a:latin typeface="Calibri Light" panose="020F0302020204030204" pitchFamily="34" charset="0"/>
              </a:rPr>
            </a:br>
            <a:r>
              <a:rPr lang="en-US" b="1" dirty="0">
                <a:latin typeface="Calibri Light" panose="020F0302020204030204" pitchFamily="34" charset="0"/>
              </a:rPr>
              <a:t>Chr13:20763530-20763545</a:t>
            </a:r>
          </a:p>
        </p:txBody>
      </p:sp>
      <p:sp>
        <p:nvSpPr>
          <p:cNvPr id="3" name="Text Placeholder 2"/>
          <p:cNvSpPr>
            <a:spLocks noGrp="1"/>
          </p:cNvSpPr>
          <p:nvPr>
            <p:ph type="body" sz="half" idx="2"/>
          </p:nvPr>
        </p:nvSpPr>
        <p:spPr>
          <a:xfrm>
            <a:off x="483267" y="2667198"/>
            <a:ext cx="3275746" cy="1371243"/>
          </a:xfrm>
        </p:spPr>
        <p:txBody>
          <a:bodyPr>
            <a:noAutofit/>
          </a:bodyPr>
          <a:lstStyle/>
          <a:p>
            <a:r>
              <a:rPr lang="en-US" sz="2399" dirty="0">
                <a:latin typeface="Calibri Light" panose="020F0302020204030204" pitchFamily="34" charset="0"/>
              </a:rPr>
              <a:t>What is the impact to the protein?</a:t>
            </a:r>
          </a:p>
        </p:txBody>
      </p:sp>
      <p:graphicFrame>
        <p:nvGraphicFramePr>
          <p:cNvPr id="6" name="Table 5"/>
          <p:cNvGraphicFramePr>
            <a:graphicFrameLocks noGrp="1"/>
          </p:cNvGraphicFramePr>
          <p:nvPr/>
        </p:nvGraphicFramePr>
        <p:xfrm>
          <a:off x="566589" y="3612514"/>
          <a:ext cx="3410648" cy="851949"/>
        </p:xfrm>
        <a:graphic>
          <a:graphicData uri="http://schemas.openxmlformats.org/drawingml/2006/table">
            <a:tbl>
              <a:tblPr firstRow="1" bandRow="1">
                <a:tableStyleId>{5C22544A-7EE6-4342-B048-85BDC9FD1C3A}</a:tableStyleId>
              </a:tblPr>
              <a:tblGrid>
                <a:gridCol w="1107787">
                  <a:extLst>
                    <a:ext uri="{9D8B030D-6E8A-4147-A177-3AD203B41FA5}">
                      <a16:colId xmlns:a16="http://schemas.microsoft.com/office/drawing/2014/main" val="20000"/>
                    </a:ext>
                  </a:extLst>
                </a:gridCol>
                <a:gridCol w="2302861">
                  <a:extLst>
                    <a:ext uri="{9D8B030D-6E8A-4147-A177-3AD203B41FA5}">
                      <a16:colId xmlns:a16="http://schemas.microsoft.com/office/drawing/2014/main" val="20001"/>
                    </a:ext>
                  </a:extLst>
                </a:gridCol>
              </a:tblGrid>
              <a:tr h="394773">
                <a:tc>
                  <a:txBody>
                    <a:bodyPr/>
                    <a:lstStyle/>
                    <a:p>
                      <a:pPr algn="ctr"/>
                      <a:r>
                        <a:rPr lang="en-US" sz="1200" dirty="0">
                          <a:latin typeface="Calibri Light" panose="020F0302020204030204" pitchFamily="34" charset="0"/>
                        </a:rPr>
                        <a:t>Criteria</a:t>
                      </a:r>
                    </a:p>
                  </a:txBody>
                  <a:tcPr marL="91416" marR="91416" marT="45708" marB="45708" anchor="ctr"/>
                </a:tc>
                <a:tc>
                  <a:txBody>
                    <a:bodyPr/>
                    <a:lstStyle/>
                    <a:p>
                      <a:pPr algn="ctr"/>
                      <a:r>
                        <a:rPr lang="en-US" sz="1200" dirty="0">
                          <a:latin typeface="Calibri Light" panose="020F0302020204030204" pitchFamily="34" charset="0"/>
                        </a:rPr>
                        <a:t>Variant</a:t>
                      </a:r>
                      <a:r>
                        <a:rPr lang="en-US" sz="1200" baseline="0" dirty="0">
                          <a:latin typeface="Calibri Light" panose="020F0302020204030204" pitchFamily="34" charset="0"/>
                        </a:rPr>
                        <a:t> Evidence</a:t>
                      </a:r>
                      <a:endParaRPr lang="en-US" sz="1200" dirty="0">
                        <a:latin typeface="Calibri Light" panose="020F0302020204030204" pitchFamily="34" charset="0"/>
                      </a:endParaRPr>
                    </a:p>
                  </a:txBody>
                  <a:tcPr marL="91416" marR="91416" marT="45708" marB="45708" anchor="ctr"/>
                </a:tc>
                <a:extLst>
                  <a:ext uri="{0D108BD9-81ED-4DB2-BD59-A6C34878D82A}">
                    <a16:rowId xmlns:a16="http://schemas.microsoft.com/office/drawing/2014/main" val="10000"/>
                  </a:ext>
                </a:extLst>
              </a:tr>
              <a:tr h="457081">
                <a:tc>
                  <a:txBody>
                    <a:bodyPr/>
                    <a:lstStyle/>
                    <a:p>
                      <a:pPr algn="ctr"/>
                      <a:r>
                        <a:rPr lang="en-US" sz="1200" b="1" dirty="0">
                          <a:solidFill>
                            <a:srgbClr val="E16461"/>
                          </a:solidFill>
                          <a:latin typeface="Calibri Light" panose="020F0302020204030204" pitchFamily="34" charset="0"/>
                        </a:rPr>
                        <a:t>PVS1</a:t>
                      </a:r>
                    </a:p>
                  </a:txBody>
                  <a:tcPr marL="91416" marR="91416" marT="45708" marB="45708" anchor="ctr"/>
                </a:tc>
                <a:tc>
                  <a:txBody>
                    <a:bodyPr/>
                    <a:lstStyle/>
                    <a:p>
                      <a:r>
                        <a:rPr lang="en-US" sz="1200" dirty="0">
                          <a:latin typeface="Calibri Light" panose="020F0302020204030204" pitchFamily="34" charset="0"/>
                        </a:rPr>
                        <a:t>Null</a:t>
                      </a:r>
                      <a:r>
                        <a:rPr lang="en-US" sz="1200" baseline="0" dirty="0">
                          <a:latin typeface="Calibri Light" panose="020F0302020204030204" pitchFamily="34" charset="0"/>
                        </a:rPr>
                        <a:t> </a:t>
                      </a:r>
                      <a:r>
                        <a:rPr lang="en-US" sz="1200" dirty="0">
                          <a:latin typeface="Calibri Light" panose="020F0302020204030204" pitchFamily="34" charset="0"/>
                        </a:rPr>
                        <a:t>variant</a:t>
                      </a:r>
                      <a:r>
                        <a:rPr lang="en-US" sz="1200" baseline="0" dirty="0">
                          <a:latin typeface="Calibri Light" panose="020F0302020204030204" pitchFamily="34" charset="0"/>
                        </a:rPr>
                        <a:t> in a gene where LOF is a mechanism of disease</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1"/>
                  </a:ext>
                </a:extLst>
              </a:tr>
            </a:tbl>
          </a:graphicData>
        </a:graphic>
      </p:graphicFrame>
      <p:sp>
        <p:nvSpPr>
          <p:cNvPr id="7" name="Text Placeholder 2"/>
          <p:cNvSpPr txBox="1">
            <a:spLocks/>
          </p:cNvSpPr>
          <p:nvPr/>
        </p:nvSpPr>
        <p:spPr>
          <a:xfrm>
            <a:off x="6551493" y="991235"/>
            <a:ext cx="5865872" cy="457081"/>
          </a:xfrm>
          <a:prstGeom prst="rect">
            <a:avLst/>
          </a:prstGeom>
        </p:spPr>
        <p:txBody>
          <a:bodyPr vert="horz" lIns="91416" tIns="45708" rIns="91416" bIns="45708" rtlCol="0">
            <a:normAutofit/>
          </a:bodyPr>
          <a:lstStyle>
            <a:lvl1pPr marL="0" indent="0" algn="l" defTabSz="914400" rtl="0" eaLnBrk="1" latinLnBrk="0" hangingPunct="1">
              <a:lnSpc>
                <a:spcPct val="90000"/>
              </a:lnSpc>
              <a:spcBef>
                <a:spcPts val="600"/>
              </a:spcBef>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8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9pPr>
          </a:lstStyle>
          <a:p>
            <a:pPr defTabSz="914126"/>
            <a:r>
              <a:rPr lang="en-US" sz="2399" dirty="0">
                <a:solidFill>
                  <a:srgbClr val="000000"/>
                </a:solidFill>
                <a:latin typeface="Calibri Light" panose="020F0302020204030204" pitchFamily="34" charset="0"/>
              </a:rPr>
              <a:t>Is LOF a mechanism of disease?</a:t>
            </a:r>
          </a:p>
        </p:txBody>
      </p:sp>
      <p:sp>
        <p:nvSpPr>
          <p:cNvPr id="8" name="Text Placeholder 2"/>
          <p:cNvSpPr txBox="1">
            <a:spLocks/>
          </p:cNvSpPr>
          <p:nvPr/>
        </p:nvSpPr>
        <p:spPr>
          <a:xfrm>
            <a:off x="549132" y="4724064"/>
            <a:ext cx="3275746" cy="1856891"/>
          </a:xfrm>
          <a:prstGeom prst="rect">
            <a:avLst/>
          </a:prstGeom>
        </p:spPr>
        <p:txBody>
          <a:bodyPr vert="horz" lIns="91416" tIns="45708" rIns="91416" bIns="45708" rtlCol="0">
            <a:normAutofit lnSpcReduction="10000"/>
          </a:bodyPr>
          <a:lstStyle>
            <a:lvl1pPr marL="0" indent="0" algn="l" defTabSz="914400" rtl="0" eaLnBrk="1" latinLnBrk="0" hangingPunct="1">
              <a:lnSpc>
                <a:spcPct val="90000"/>
              </a:lnSpc>
              <a:spcBef>
                <a:spcPts val="600"/>
              </a:spcBef>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8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9pPr>
          </a:lstStyle>
          <a:p>
            <a:pPr marL="285664" indent="-285664" defTabSz="914126">
              <a:buFont typeface="Arial" panose="020B0604020202020204" pitchFamily="34" charset="0"/>
              <a:buChar char="•"/>
            </a:pPr>
            <a:r>
              <a:rPr lang="en-US" dirty="0">
                <a:solidFill>
                  <a:srgbClr val="000000"/>
                </a:solidFill>
                <a:latin typeface="Calibri Light" panose="020F0302020204030204" pitchFamily="34" charset="0"/>
              </a:rPr>
              <a:t>16 </a:t>
            </a:r>
            <a:r>
              <a:rPr lang="en-US" dirty="0" err="1">
                <a:solidFill>
                  <a:srgbClr val="000000"/>
                </a:solidFill>
                <a:latin typeface="Calibri Light" panose="020F0302020204030204" pitchFamily="34" charset="0"/>
              </a:rPr>
              <a:t>bp</a:t>
            </a:r>
            <a:r>
              <a:rPr lang="en-US" dirty="0">
                <a:solidFill>
                  <a:srgbClr val="000000"/>
                </a:solidFill>
                <a:latin typeface="Calibri Light" panose="020F0302020204030204" pitchFamily="34" charset="0"/>
              </a:rPr>
              <a:t> deletion, leads to premature stop codon 18 AA downstream</a:t>
            </a:r>
          </a:p>
          <a:p>
            <a:pPr marL="285664" indent="-285664" defTabSz="914126">
              <a:buFont typeface="Arial" panose="020B0604020202020204" pitchFamily="34" charset="0"/>
              <a:buChar char="•"/>
            </a:pPr>
            <a:r>
              <a:rPr lang="en-US" dirty="0">
                <a:solidFill>
                  <a:srgbClr val="000000"/>
                </a:solidFill>
                <a:latin typeface="Calibri Light" panose="020F0302020204030204" pitchFamily="34" charset="0"/>
              </a:rPr>
              <a:t>In exon 2/2 (BUT still expected to undergo NMD)</a:t>
            </a:r>
          </a:p>
          <a:p>
            <a:pPr marL="285664" indent="-285664" defTabSz="914126">
              <a:buFont typeface="Arial" panose="020B0604020202020204" pitchFamily="34" charset="0"/>
              <a:buChar char="•"/>
            </a:pPr>
            <a:r>
              <a:rPr lang="en-US" dirty="0">
                <a:solidFill>
                  <a:srgbClr val="000000"/>
                </a:solidFill>
                <a:latin typeface="Calibri Light" panose="020F0302020204030204" pitchFamily="34" charset="0"/>
              </a:rPr>
              <a:t>Given this is a null variant, in-silico tools/conservation are not relevant</a:t>
            </a:r>
          </a:p>
        </p:txBody>
      </p:sp>
      <p:pic>
        <p:nvPicPr>
          <p:cNvPr id="4" name="Picture 3"/>
          <p:cNvPicPr>
            <a:picLocks noChangeAspect="1"/>
          </p:cNvPicPr>
          <p:nvPr/>
        </p:nvPicPr>
        <p:blipFill>
          <a:blip r:embed="rId3"/>
          <a:stretch>
            <a:fillRect/>
          </a:stretch>
        </p:blipFill>
        <p:spPr>
          <a:xfrm>
            <a:off x="5180250" y="1646240"/>
            <a:ext cx="6475313" cy="3894245"/>
          </a:xfrm>
          <a:prstGeom prst="rect">
            <a:avLst/>
          </a:prstGeom>
        </p:spPr>
      </p:pic>
    </p:spTree>
    <p:extLst>
      <p:ext uri="{BB962C8B-B14F-4D97-AF65-F5344CB8AC3E}">
        <p14:creationId xmlns:p14="http://schemas.microsoft.com/office/powerpoint/2010/main" val="9901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262" y="762695"/>
            <a:ext cx="3275746" cy="2152089"/>
          </a:xfrm>
        </p:spPr>
        <p:txBody>
          <a:bodyPr>
            <a:normAutofit/>
          </a:bodyPr>
          <a:lstStyle/>
          <a:p>
            <a:r>
              <a:rPr lang="en-US" b="1" dirty="0">
                <a:latin typeface="Calibri Light" panose="020F0302020204030204" pitchFamily="34" charset="0"/>
              </a:rPr>
              <a:t>GJB2</a:t>
            </a:r>
            <a:br>
              <a:rPr lang="en-US" b="1" dirty="0">
                <a:latin typeface="Calibri Light" panose="020F0302020204030204" pitchFamily="34" charset="0"/>
              </a:rPr>
            </a:br>
            <a:r>
              <a:rPr lang="en-US" b="1" dirty="0">
                <a:latin typeface="Calibri Light" panose="020F0302020204030204" pitchFamily="34" charset="0"/>
              </a:rPr>
              <a:t>c.176_191del</a:t>
            </a:r>
            <a:br>
              <a:rPr lang="en-US" b="1" dirty="0">
                <a:latin typeface="Calibri Light" panose="020F0302020204030204" pitchFamily="34" charset="0"/>
              </a:rPr>
            </a:br>
            <a:r>
              <a:rPr lang="en-US" b="1" dirty="0">
                <a:latin typeface="Calibri Light" panose="020F0302020204030204" pitchFamily="34" charset="0"/>
              </a:rPr>
              <a:t>p.Gly59Alafs*18</a:t>
            </a:r>
            <a:br>
              <a:rPr lang="en-US" b="1" dirty="0">
                <a:latin typeface="Calibri Light" panose="020F0302020204030204" pitchFamily="34" charset="0"/>
              </a:rPr>
            </a:br>
            <a:r>
              <a:rPr lang="en-US" b="1" dirty="0">
                <a:latin typeface="Calibri Light" panose="020F0302020204030204" pitchFamily="34" charset="0"/>
              </a:rPr>
              <a:t>Chr13:20763530-20763545</a:t>
            </a:r>
          </a:p>
        </p:txBody>
      </p:sp>
      <p:sp>
        <p:nvSpPr>
          <p:cNvPr id="3" name="Text Placeholder 2"/>
          <p:cNvSpPr>
            <a:spLocks noGrp="1"/>
          </p:cNvSpPr>
          <p:nvPr>
            <p:ph type="body" sz="half" idx="2"/>
          </p:nvPr>
        </p:nvSpPr>
        <p:spPr>
          <a:xfrm>
            <a:off x="541197" y="3200459"/>
            <a:ext cx="3275746" cy="1371243"/>
          </a:xfrm>
        </p:spPr>
        <p:txBody>
          <a:bodyPr>
            <a:normAutofit/>
          </a:bodyPr>
          <a:lstStyle/>
          <a:p>
            <a:r>
              <a:rPr lang="en-US" sz="2399" dirty="0">
                <a:latin typeface="Calibri Light" panose="020F0302020204030204" pitchFamily="34" charset="0"/>
              </a:rPr>
              <a:t>Is it in population databases?</a:t>
            </a:r>
          </a:p>
        </p:txBody>
      </p:sp>
      <p:graphicFrame>
        <p:nvGraphicFramePr>
          <p:cNvPr id="6" name="Table 5"/>
          <p:cNvGraphicFramePr>
            <a:graphicFrameLocks noGrp="1"/>
          </p:cNvGraphicFramePr>
          <p:nvPr/>
        </p:nvGraphicFramePr>
        <p:xfrm>
          <a:off x="533262" y="4419342"/>
          <a:ext cx="3580466" cy="1581962"/>
        </p:xfrm>
        <a:graphic>
          <a:graphicData uri="http://schemas.openxmlformats.org/drawingml/2006/table">
            <a:tbl>
              <a:tblPr firstRow="1" bandRow="1">
                <a:tableStyleId>{5C22544A-7EE6-4342-B048-85BDC9FD1C3A}</a:tableStyleId>
              </a:tblPr>
              <a:tblGrid>
                <a:gridCol w="1234643">
                  <a:extLst>
                    <a:ext uri="{9D8B030D-6E8A-4147-A177-3AD203B41FA5}">
                      <a16:colId xmlns:a16="http://schemas.microsoft.com/office/drawing/2014/main" val="20000"/>
                    </a:ext>
                  </a:extLst>
                </a:gridCol>
                <a:gridCol w="2345823">
                  <a:extLst>
                    <a:ext uri="{9D8B030D-6E8A-4147-A177-3AD203B41FA5}">
                      <a16:colId xmlns:a16="http://schemas.microsoft.com/office/drawing/2014/main" val="20001"/>
                    </a:ext>
                  </a:extLst>
                </a:gridCol>
              </a:tblGrid>
              <a:tr h="470953">
                <a:tc>
                  <a:txBody>
                    <a:bodyPr/>
                    <a:lstStyle/>
                    <a:p>
                      <a:pPr algn="ctr"/>
                      <a:r>
                        <a:rPr lang="en-US" sz="1200" dirty="0">
                          <a:latin typeface="Calibri Light" panose="020F0302020204030204" pitchFamily="34" charset="0"/>
                        </a:rPr>
                        <a:t>Criteria</a:t>
                      </a:r>
                    </a:p>
                  </a:txBody>
                  <a:tcPr marL="91416" marR="91416" marT="45708" marB="45708" anchor="ctr"/>
                </a:tc>
                <a:tc>
                  <a:txBody>
                    <a:bodyPr/>
                    <a:lstStyle/>
                    <a:p>
                      <a:pPr algn="ctr"/>
                      <a:r>
                        <a:rPr lang="en-US" sz="1200" dirty="0">
                          <a:latin typeface="Calibri Light" panose="020F0302020204030204" pitchFamily="34" charset="0"/>
                        </a:rPr>
                        <a:t>Variant</a:t>
                      </a:r>
                      <a:r>
                        <a:rPr lang="en-US" sz="1200" baseline="0" dirty="0">
                          <a:latin typeface="Calibri Light" panose="020F0302020204030204" pitchFamily="34" charset="0"/>
                        </a:rPr>
                        <a:t> Evidence</a:t>
                      </a:r>
                      <a:endParaRPr lang="en-US" sz="1200" dirty="0">
                        <a:latin typeface="Calibri Light" panose="020F0302020204030204" pitchFamily="34" charset="0"/>
                      </a:endParaRPr>
                    </a:p>
                  </a:txBody>
                  <a:tcPr marL="91416" marR="91416" marT="45708" marB="45708" anchor="ctr"/>
                </a:tc>
                <a:extLst>
                  <a:ext uri="{0D108BD9-81ED-4DB2-BD59-A6C34878D82A}">
                    <a16:rowId xmlns:a16="http://schemas.microsoft.com/office/drawing/2014/main" val="10000"/>
                  </a:ext>
                </a:extLst>
              </a:tr>
              <a:tr h="470953">
                <a:tc>
                  <a:txBody>
                    <a:bodyPr/>
                    <a:lstStyle/>
                    <a:p>
                      <a:pPr algn="ctr"/>
                      <a:r>
                        <a:rPr lang="en-US" sz="1200" b="1" dirty="0">
                          <a:solidFill>
                            <a:srgbClr val="E16461"/>
                          </a:solidFill>
                          <a:latin typeface="Calibri Light" panose="020F0302020204030204" pitchFamily="34" charset="0"/>
                        </a:rPr>
                        <a:t>PVS1</a:t>
                      </a:r>
                    </a:p>
                  </a:txBody>
                  <a:tcPr marL="91416" marR="91416" marT="45708" marB="45708" anchor="ctr"/>
                </a:tc>
                <a:tc>
                  <a:txBody>
                    <a:bodyPr/>
                    <a:lstStyle/>
                    <a:p>
                      <a:r>
                        <a:rPr lang="en-US" sz="1200" dirty="0">
                          <a:latin typeface="Calibri Light" panose="020F0302020204030204" pitchFamily="34" charset="0"/>
                        </a:rPr>
                        <a:t>Null</a:t>
                      </a:r>
                      <a:r>
                        <a:rPr lang="en-US" sz="1200" baseline="0" dirty="0">
                          <a:latin typeface="Calibri Light" panose="020F0302020204030204" pitchFamily="34" charset="0"/>
                        </a:rPr>
                        <a:t> </a:t>
                      </a:r>
                      <a:r>
                        <a:rPr lang="en-US" sz="1200" dirty="0">
                          <a:latin typeface="Calibri Light" panose="020F0302020204030204" pitchFamily="34" charset="0"/>
                        </a:rPr>
                        <a:t>variant</a:t>
                      </a:r>
                      <a:r>
                        <a:rPr lang="en-US" sz="1200" baseline="0" dirty="0">
                          <a:latin typeface="Calibri Light" panose="020F0302020204030204" pitchFamily="34" charset="0"/>
                        </a:rPr>
                        <a:t> in a gene where LOF is a mechanism of disease</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1"/>
                  </a:ext>
                </a:extLst>
              </a:tr>
              <a:tr h="639913">
                <a:tc>
                  <a:txBody>
                    <a:bodyPr/>
                    <a:lstStyle/>
                    <a:p>
                      <a:pPr algn="ctr"/>
                      <a:r>
                        <a:rPr lang="en-US" sz="1200" b="1" dirty="0">
                          <a:solidFill>
                            <a:srgbClr val="E16461"/>
                          </a:solidFill>
                          <a:latin typeface="Calibri Light" panose="020F0302020204030204" pitchFamily="34" charset="0"/>
                        </a:rPr>
                        <a:t>PM2</a:t>
                      </a:r>
                    </a:p>
                  </a:txBody>
                  <a:tcPr marL="91416" marR="91416" marT="45708" marB="4570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Light" panose="020F0302020204030204" pitchFamily="34" charset="0"/>
                        </a:rPr>
                        <a:t>In 0.01% (3/18394) of East Asian alleles</a:t>
                      </a:r>
                      <a:r>
                        <a:rPr lang="en-US" sz="1200" baseline="0" dirty="0">
                          <a:latin typeface="Calibri Light" panose="020F0302020204030204" pitchFamily="34" charset="0"/>
                        </a:rPr>
                        <a:t> in </a:t>
                      </a:r>
                      <a:r>
                        <a:rPr lang="en-US" sz="1200" baseline="0" dirty="0" err="1">
                          <a:latin typeface="Calibri Light" panose="020F0302020204030204" pitchFamily="34" charset="0"/>
                        </a:rPr>
                        <a:t>gnomAD</a:t>
                      </a:r>
                      <a:r>
                        <a:rPr lang="en-US" sz="1200" baseline="0" dirty="0">
                          <a:latin typeface="Calibri Light" panose="020F0302020204030204" pitchFamily="34" charset="0"/>
                        </a:rPr>
                        <a:t>; very low frequency for an AR condition</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2"/>
                  </a:ext>
                </a:extLst>
              </a:tr>
            </a:tbl>
          </a:graphicData>
        </a:graphic>
      </p:graphicFrame>
      <p:pic>
        <p:nvPicPr>
          <p:cNvPr id="7" name="Picture 6"/>
          <p:cNvPicPr>
            <a:picLocks noChangeAspect="1"/>
          </p:cNvPicPr>
          <p:nvPr/>
        </p:nvPicPr>
        <p:blipFill>
          <a:blip r:embed="rId2"/>
          <a:stretch>
            <a:fillRect/>
          </a:stretch>
        </p:blipFill>
        <p:spPr>
          <a:xfrm>
            <a:off x="5180250" y="696037"/>
            <a:ext cx="6399133" cy="2243552"/>
          </a:xfrm>
          <a:prstGeom prst="rect">
            <a:avLst/>
          </a:prstGeom>
        </p:spPr>
      </p:pic>
      <p:pic>
        <p:nvPicPr>
          <p:cNvPr id="8" name="Picture 7"/>
          <p:cNvPicPr>
            <a:picLocks noChangeAspect="1"/>
          </p:cNvPicPr>
          <p:nvPr/>
        </p:nvPicPr>
        <p:blipFill>
          <a:blip r:embed="rId3"/>
          <a:stretch>
            <a:fillRect/>
          </a:stretch>
        </p:blipFill>
        <p:spPr>
          <a:xfrm>
            <a:off x="6056322" y="2750585"/>
            <a:ext cx="4646990" cy="3642235"/>
          </a:xfrm>
          <a:prstGeom prst="rect">
            <a:avLst/>
          </a:prstGeom>
        </p:spPr>
      </p:pic>
    </p:spTree>
    <p:extLst>
      <p:ext uri="{BB962C8B-B14F-4D97-AF65-F5344CB8AC3E}">
        <p14:creationId xmlns:p14="http://schemas.microsoft.com/office/powerpoint/2010/main" val="972391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262" y="457974"/>
            <a:ext cx="3275746" cy="2075909"/>
          </a:xfrm>
        </p:spPr>
        <p:txBody>
          <a:bodyPr>
            <a:normAutofit/>
          </a:bodyPr>
          <a:lstStyle/>
          <a:p>
            <a:r>
              <a:rPr lang="en-US" b="1" dirty="0">
                <a:latin typeface="Calibri Light" panose="020F0302020204030204" pitchFamily="34" charset="0"/>
              </a:rPr>
              <a:t>GJB2</a:t>
            </a:r>
            <a:br>
              <a:rPr lang="en-US" b="1" dirty="0">
                <a:latin typeface="Calibri Light" panose="020F0302020204030204" pitchFamily="34" charset="0"/>
              </a:rPr>
            </a:br>
            <a:r>
              <a:rPr lang="en-US" b="1" dirty="0">
                <a:latin typeface="Calibri Light" panose="020F0302020204030204" pitchFamily="34" charset="0"/>
              </a:rPr>
              <a:t>c.176_191del</a:t>
            </a:r>
            <a:br>
              <a:rPr lang="en-US" b="1" dirty="0">
                <a:latin typeface="Calibri Light" panose="020F0302020204030204" pitchFamily="34" charset="0"/>
              </a:rPr>
            </a:br>
            <a:r>
              <a:rPr lang="en-US" b="1" dirty="0">
                <a:latin typeface="Calibri Light" panose="020F0302020204030204" pitchFamily="34" charset="0"/>
              </a:rPr>
              <a:t>p.Gly59Alafs*18</a:t>
            </a:r>
            <a:br>
              <a:rPr lang="en-US" b="1" dirty="0">
                <a:latin typeface="Calibri Light" panose="020F0302020204030204" pitchFamily="34" charset="0"/>
              </a:rPr>
            </a:br>
            <a:r>
              <a:rPr lang="en-US" b="1" dirty="0">
                <a:latin typeface="Calibri Light" panose="020F0302020204030204" pitchFamily="34" charset="0"/>
              </a:rPr>
              <a:t>Chr13:20763530-20763545</a:t>
            </a:r>
          </a:p>
        </p:txBody>
      </p:sp>
      <p:sp>
        <p:nvSpPr>
          <p:cNvPr id="3" name="Text Placeholder 2"/>
          <p:cNvSpPr>
            <a:spLocks noGrp="1"/>
          </p:cNvSpPr>
          <p:nvPr>
            <p:ph type="body" sz="half" idx="2"/>
          </p:nvPr>
        </p:nvSpPr>
        <p:spPr>
          <a:xfrm>
            <a:off x="533261" y="2742584"/>
            <a:ext cx="3275746" cy="1371243"/>
          </a:xfrm>
        </p:spPr>
        <p:txBody>
          <a:bodyPr>
            <a:normAutofit/>
          </a:bodyPr>
          <a:lstStyle/>
          <a:p>
            <a:r>
              <a:rPr lang="en-US" sz="2399" dirty="0">
                <a:latin typeface="Calibri Light" panose="020F0302020204030204" pitchFamily="34" charset="0"/>
              </a:rPr>
              <a:t>Is it reported by other labs in </a:t>
            </a:r>
            <a:r>
              <a:rPr lang="en-US" sz="2399" dirty="0" err="1">
                <a:latin typeface="Calibri Light" panose="020F0302020204030204" pitchFamily="34" charset="0"/>
              </a:rPr>
              <a:t>ClinVar</a:t>
            </a:r>
            <a:r>
              <a:rPr lang="en-US" sz="2399" dirty="0">
                <a:latin typeface="Calibri Light" panose="020F0302020204030204" pitchFamily="34"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630496743"/>
              </p:ext>
            </p:extLst>
          </p:nvPr>
        </p:nvGraphicFramePr>
        <p:xfrm>
          <a:off x="533259" y="3886081"/>
          <a:ext cx="3428109" cy="1492005"/>
        </p:xfrm>
        <a:graphic>
          <a:graphicData uri="http://schemas.openxmlformats.org/drawingml/2006/table">
            <a:tbl>
              <a:tblPr firstRow="1" bandRow="1">
                <a:tableStyleId>{5C22544A-7EE6-4342-B048-85BDC9FD1C3A}</a:tableStyleId>
              </a:tblPr>
              <a:tblGrid>
                <a:gridCol w="1154771">
                  <a:extLst>
                    <a:ext uri="{9D8B030D-6E8A-4147-A177-3AD203B41FA5}">
                      <a16:colId xmlns:a16="http://schemas.microsoft.com/office/drawing/2014/main" val="20000"/>
                    </a:ext>
                  </a:extLst>
                </a:gridCol>
                <a:gridCol w="2273338">
                  <a:extLst>
                    <a:ext uri="{9D8B030D-6E8A-4147-A177-3AD203B41FA5}">
                      <a16:colId xmlns:a16="http://schemas.microsoft.com/office/drawing/2014/main" val="20001"/>
                    </a:ext>
                  </a:extLst>
                </a:gridCol>
              </a:tblGrid>
              <a:tr h="394773">
                <a:tc>
                  <a:txBody>
                    <a:bodyPr/>
                    <a:lstStyle/>
                    <a:p>
                      <a:pPr algn="ctr"/>
                      <a:r>
                        <a:rPr lang="en-US" sz="1200" dirty="0">
                          <a:latin typeface="Calibri Light" panose="020F0302020204030204" pitchFamily="34" charset="0"/>
                        </a:rPr>
                        <a:t>Criteria</a:t>
                      </a:r>
                    </a:p>
                  </a:txBody>
                  <a:tcPr marL="91416" marR="91416" marT="45708" marB="45708" anchor="ctr"/>
                </a:tc>
                <a:tc>
                  <a:txBody>
                    <a:bodyPr/>
                    <a:lstStyle/>
                    <a:p>
                      <a:pPr algn="ctr"/>
                      <a:r>
                        <a:rPr lang="en-US" sz="1200" dirty="0">
                          <a:latin typeface="Calibri Light" panose="020F0302020204030204" pitchFamily="34" charset="0"/>
                        </a:rPr>
                        <a:t>Variant</a:t>
                      </a:r>
                      <a:r>
                        <a:rPr lang="en-US" sz="1200" baseline="0" dirty="0">
                          <a:latin typeface="Calibri Light" panose="020F0302020204030204" pitchFamily="34" charset="0"/>
                        </a:rPr>
                        <a:t> Evidence</a:t>
                      </a:r>
                      <a:endParaRPr lang="en-US" sz="1200" dirty="0">
                        <a:latin typeface="Calibri Light" panose="020F0302020204030204" pitchFamily="34" charset="0"/>
                      </a:endParaRPr>
                    </a:p>
                  </a:txBody>
                  <a:tcPr marL="91416" marR="91416" marT="45708" marB="45708" anchor="ctr"/>
                </a:tc>
                <a:extLst>
                  <a:ext uri="{0D108BD9-81ED-4DB2-BD59-A6C34878D82A}">
                    <a16:rowId xmlns:a16="http://schemas.microsoft.com/office/drawing/2014/main" val="10000"/>
                  </a:ext>
                </a:extLst>
              </a:tr>
              <a:tr h="457081">
                <a:tc>
                  <a:txBody>
                    <a:bodyPr/>
                    <a:lstStyle/>
                    <a:p>
                      <a:pPr algn="ctr"/>
                      <a:r>
                        <a:rPr lang="en-US" sz="1200" b="1" dirty="0">
                          <a:solidFill>
                            <a:srgbClr val="E16461"/>
                          </a:solidFill>
                          <a:latin typeface="Calibri Light" panose="020F0302020204030204" pitchFamily="34" charset="0"/>
                        </a:rPr>
                        <a:t>PVS1</a:t>
                      </a:r>
                    </a:p>
                  </a:txBody>
                  <a:tcPr marL="91416" marR="91416" marT="45708" marB="45708" anchor="ctr"/>
                </a:tc>
                <a:tc>
                  <a:txBody>
                    <a:bodyPr/>
                    <a:lstStyle/>
                    <a:p>
                      <a:r>
                        <a:rPr lang="en-US" sz="1200" dirty="0">
                          <a:latin typeface="Calibri Light" panose="020F0302020204030204" pitchFamily="34" charset="0"/>
                        </a:rPr>
                        <a:t>Null</a:t>
                      </a:r>
                      <a:r>
                        <a:rPr lang="en-US" sz="1200" baseline="0" dirty="0">
                          <a:latin typeface="Calibri Light" panose="020F0302020204030204" pitchFamily="34" charset="0"/>
                        </a:rPr>
                        <a:t> </a:t>
                      </a:r>
                      <a:r>
                        <a:rPr lang="en-US" sz="1200" dirty="0">
                          <a:latin typeface="Calibri Light" panose="020F0302020204030204" pitchFamily="34" charset="0"/>
                        </a:rPr>
                        <a:t>variant</a:t>
                      </a:r>
                      <a:r>
                        <a:rPr lang="en-US" sz="1200" baseline="0" dirty="0">
                          <a:latin typeface="Calibri Light" panose="020F0302020204030204" pitchFamily="34" charset="0"/>
                        </a:rPr>
                        <a:t> in a gene where LOF is a mechanism of disease</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1"/>
                  </a:ext>
                </a:extLst>
              </a:tr>
              <a:tr h="639913">
                <a:tc>
                  <a:txBody>
                    <a:bodyPr/>
                    <a:lstStyle/>
                    <a:p>
                      <a:pPr algn="ctr"/>
                      <a:r>
                        <a:rPr lang="en-US" sz="1200" b="1" dirty="0">
                          <a:solidFill>
                            <a:srgbClr val="E16461"/>
                          </a:solidFill>
                          <a:latin typeface="Calibri Light" panose="020F0302020204030204" pitchFamily="34" charset="0"/>
                        </a:rPr>
                        <a:t>PM2</a:t>
                      </a:r>
                    </a:p>
                  </a:txBody>
                  <a:tcPr marL="91416" marR="91416" marT="45708" marB="4570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Light" panose="020F0302020204030204" pitchFamily="34" charset="0"/>
                        </a:rPr>
                        <a:t>In 0.01% (3/18394) of East Asian alleles</a:t>
                      </a:r>
                      <a:r>
                        <a:rPr lang="en-US" sz="1200" baseline="0" dirty="0">
                          <a:latin typeface="Calibri Light" panose="020F0302020204030204" pitchFamily="34" charset="0"/>
                        </a:rPr>
                        <a:t> in </a:t>
                      </a:r>
                      <a:r>
                        <a:rPr lang="en-US" sz="1200" baseline="0" dirty="0" err="1">
                          <a:latin typeface="Calibri Light" panose="020F0302020204030204" pitchFamily="34" charset="0"/>
                        </a:rPr>
                        <a:t>gnomAD</a:t>
                      </a:r>
                      <a:r>
                        <a:rPr lang="en-US" sz="1200" baseline="0" dirty="0">
                          <a:latin typeface="Calibri Light" panose="020F0302020204030204" pitchFamily="34" charset="0"/>
                        </a:rPr>
                        <a:t>; very low frequency for an AR condition</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2"/>
                  </a:ext>
                </a:extLst>
              </a:tr>
            </a:tbl>
          </a:graphicData>
        </a:graphic>
      </p:graphicFrame>
      <p:pic>
        <p:nvPicPr>
          <p:cNvPr id="4" name="Picture 3"/>
          <p:cNvPicPr>
            <a:picLocks noChangeAspect="1"/>
          </p:cNvPicPr>
          <p:nvPr/>
        </p:nvPicPr>
        <p:blipFill>
          <a:blip r:embed="rId3"/>
          <a:stretch>
            <a:fillRect/>
          </a:stretch>
        </p:blipFill>
        <p:spPr>
          <a:xfrm>
            <a:off x="5180252" y="1114233"/>
            <a:ext cx="6478815" cy="4720696"/>
          </a:xfrm>
          <a:prstGeom prst="rect">
            <a:avLst/>
          </a:prstGeom>
        </p:spPr>
      </p:pic>
    </p:spTree>
    <p:extLst>
      <p:ext uri="{BB962C8B-B14F-4D97-AF65-F5344CB8AC3E}">
        <p14:creationId xmlns:p14="http://schemas.microsoft.com/office/powerpoint/2010/main" val="383841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404" y="610334"/>
            <a:ext cx="3275746" cy="1904504"/>
          </a:xfrm>
        </p:spPr>
        <p:txBody>
          <a:bodyPr>
            <a:normAutofit/>
          </a:bodyPr>
          <a:lstStyle/>
          <a:p>
            <a:r>
              <a:rPr lang="en-US" b="1" dirty="0">
                <a:latin typeface="Calibri Light" panose="020F0302020204030204" pitchFamily="34" charset="0"/>
              </a:rPr>
              <a:t>GJB2</a:t>
            </a:r>
            <a:br>
              <a:rPr lang="en-US" b="1" dirty="0">
                <a:latin typeface="Calibri Light" panose="020F0302020204030204" pitchFamily="34" charset="0"/>
              </a:rPr>
            </a:br>
            <a:r>
              <a:rPr lang="en-US" b="1" dirty="0">
                <a:latin typeface="Calibri Light" panose="020F0302020204030204" pitchFamily="34" charset="0"/>
              </a:rPr>
              <a:t>c.176_191del</a:t>
            </a:r>
            <a:br>
              <a:rPr lang="en-US" b="1" dirty="0">
                <a:latin typeface="Calibri Light" panose="020F0302020204030204" pitchFamily="34" charset="0"/>
              </a:rPr>
            </a:br>
            <a:r>
              <a:rPr lang="en-US" b="1" dirty="0">
                <a:latin typeface="Calibri Light" panose="020F0302020204030204" pitchFamily="34" charset="0"/>
              </a:rPr>
              <a:t>p.Gly59Alafs*18</a:t>
            </a:r>
            <a:br>
              <a:rPr lang="en-US" b="1" dirty="0">
                <a:latin typeface="Calibri Light" panose="020F0302020204030204" pitchFamily="34" charset="0"/>
              </a:rPr>
            </a:br>
            <a:r>
              <a:rPr lang="en-US" b="1" dirty="0">
                <a:latin typeface="Calibri Light" panose="020F0302020204030204" pitchFamily="34" charset="0"/>
              </a:rPr>
              <a:t>Chr13:20763530-20763545</a:t>
            </a:r>
          </a:p>
        </p:txBody>
      </p:sp>
      <p:sp>
        <p:nvSpPr>
          <p:cNvPr id="3" name="Text Placeholder 2"/>
          <p:cNvSpPr>
            <a:spLocks noGrp="1"/>
          </p:cNvSpPr>
          <p:nvPr>
            <p:ph type="body" sz="half" idx="2"/>
          </p:nvPr>
        </p:nvSpPr>
        <p:spPr>
          <a:xfrm>
            <a:off x="414227" y="2514840"/>
            <a:ext cx="3275746" cy="686416"/>
          </a:xfrm>
        </p:spPr>
        <p:txBody>
          <a:bodyPr>
            <a:noAutofit/>
          </a:bodyPr>
          <a:lstStyle/>
          <a:p>
            <a:r>
              <a:rPr lang="en-US" sz="2399" dirty="0">
                <a:latin typeface="Calibri Light" panose="020F0302020204030204" pitchFamily="34" charset="0"/>
              </a:rPr>
              <a:t>Is it reported in the literature?</a:t>
            </a:r>
          </a:p>
        </p:txBody>
      </p:sp>
      <p:graphicFrame>
        <p:nvGraphicFramePr>
          <p:cNvPr id="5" name="Table 4"/>
          <p:cNvGraphicFramePr>
            <a:graphicFrameLocks noGrp="1"/>
          </p:cNvGraphicFramePr>
          <p:nvPr>
            <p:extLst>
              <p:ext uri="{D42A27DB-BD31-4B8C-83A1-F6EECF244321}">
                <p14:modId xmlns:p14="http://schemas.microsoft.com/office/powerpoint/2010/main" val="1461316764"/>
              </p:ext>
            </p:extLst>
          </p:nvPr>
        </p:nvGraphicFramePr>
        <p:xfrm>
          <a:off x="304722" y="3276639"/>
          <a:ext cx="3775681" cy="2743056"/>
        </p:xfrm>
        <a:graphic>
          <a:graphicData uri="http://schemas.openxmlformats.org/drawingml/2006/table">
            <a:tbl>
              <a:tblPr firstRow="1" bandRow="1">
                <a:tableStyleId>{5C22544A-7EE6-4342-B048-85BDC9FD1C3A}</a:tableStyleId>
              </a:tblPr>
              <a:tblGrid>
                <a:gridCol w="728476">
                  <a:extLst>
                    <a:ext uri="{9D8B030D-6E8A-4147-A177-3AD203B41FA5}">
                      <a16:colId xmlns:a16="http://schemas.microsoft.com/office/drawing/2014/main" val="20000"/>
                    </a:ext>
                  </a:extLst>
                </a:gridCol>
                <a:gridCol w="3047205">
                  <a:extLst>
                    <a:ext uri="{9D8B030D-6E8A-4147-A177-3AD203B41FA5}">
                      <a16:colId xmlns:a16="http://schemas.microsoft.com/office/drawing/2014/main" val="20001"/>
                    </a:ext>
                  </a:extLst>
                </a:gridCol>
              </a:tblGrid>
              <a:tr h="274249">
                <a:tc>
                  <a:txBody>
                    <a:bodyPr/>
                    <a:lstStyle/>
                    <a:p>
                      <a:pPr algn="ctr"/>
                      <a:r>
                        <a:rPr lang="en-US" sz="1200" dirty="0">
                          <a:latin typeface="Calibri Light" panose="020F0302020204030204" pitchFamily="34" charset="0"/>
                        </a:rPr>
                        <a:t>Criteria</a:t>
                      </a:r>
                    </a:p>
                  </a:txBody>
                  <a:tcPr marL="91416" marR="91416" marT="45708" marB="45708" anchor="ctr"/>
                </a:tc>
                <a:tc>
                  <a:txBody>
                    <a:bodyPr/>
                    <a:lstStyle/>
                    <a:p>
                      <a:pPr algn="ctr"/>
                      <a:r>
                        <a:rPr lang="en-US" sz="1200" dirty="0">
                          <a:latin typeface="Calibri Light" panose="020F0302020204030204" pitchFamily="34" charset="0"/>
                        </a:rPr>
                        <a:t>Variant</a:t>
                      </a:r>
                      <a:r>
                        <a:rPr lang="en-US" sz="1200" baseline="0" dirty="0">
                          <a:latin typeface="Calibri Light" panose="020F0302020204030204" pitchFamily="34" charset="0"/>
                        </a:rPr>
                        <a:t> Evidence</a:t>
                      </a:r>
                      <a:endParaRPr lang="en-US" sz="1200" dirty="0">
                        <a:latin typeface="Calibri Light" panose="020F0302020204030204" pitchFamily="34" charset="0"/>
                      </a:endParaRPr>
                    </a:p>
                  </a:txBody>
                  <a:tcPr marL="91416" marR="91416" marT="45708" marB="45708" anchor="ctr"/>
                </a:tc>
                <a:extLst>
                  <a:ext uri="{0D108BD9-81ED-4DB2-BD59-A6C34878D82A}">
                    <a16:rowId xmlns:a16="http://schemas.microsoft.com/office/drawing/2014/main" val="10000"/>
                  </a:ext>
                </a:extLst>
              </a:tr>
              <a:tr h="457081">
                <a:tc>
                  <a:txBody>
                    <a:bodyPr/>
                    <a:lstStyle/>
                    <a:p>
                      <a:pPr algn="ctr"/>
                      <a:r>
                        <a:rPr lang="en-US" sz="1200" b="1" dirty="0">
                          <a:solidFill>
                            <a:srgbClr val="E16461"/>
                          </a:solidFill>
                          <a:latin typeface="Calibri Light" panose="020F0302020204030204" pitchFamily="34" charset="0"/>
                        </a:rPr>
                        <a:t>PVS1</a:t>
                      </a:r>
                    </a:p>
                  </a:txBody>
                  <a:tcPr marL="91416" marR="91416" marT="45708" marB="45708" anchor="ctr"/>
                </a:tc>
                <a:tc>
                  <a:txBody>
                    <a:bodyPr/>
                    <a:lstStyle/>
                    <a:p>
                      <a:r>
                        <a:rPr lang="en-US" sz="1200" dirty="0">
                          <a:latin typeface="Calibri Light" panose="020F0302020204030204" pitchFamily="34" charset="0"/>
                        </a:rPr>
                        <a:t>Null</a:t>
                      </a:r>
                      <a:r>
                        <a:rPr lang="en-US" sz="1200" baseline="0" dirty="0">
                          <a:latin typeface="Calibri Light" panose="020F0302020204030204" pitchFamily="34" charset="0"/>
                        </a:rPr>
                        <a:t> </a:t>
                      </a:r>
                      <a:r>
                        <a:rPr lang="en-US" sz="1200" dirty="0">
                          <a:latin typeface="Calibri Light" panose="020F0302020204030204" pitchFamily="34" charset="0"/>
                        </a:rPr>
                        <a:t>variant</a:t>
                      </a:r>
                      <a:r>
                        <a:rPr lang="en-US" sz="1200" baseline="0" dirty="0">
                          <a:latin typeface="Calibri Light" panose="020F0302020204030204" pitchFamily="34" charset="0"/>
                        </a:rPr>
                        <a:t> in a gene where LOF is a mechanism of disease</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1"/>
                  </a:ext>
                </a:extLst>
              </a:tr>
              <a:tr h="639913">
                <a:tc>
                  <a:txBody>
                    <a:bodyPr/>
                    <a:lstStyle/>
                    <a:p>
                      <a:pPr algn="ctr"/>
                      <a:r>
                        <a:rPr lang="en-US" sz="1200" b="1" dirty="0">
                          <a:solidFill>
                            <a:srgbClr val="E16461"/>
                          </a:solidFill>
                          <a:latin typeface="Calibri Light" panose="020F0302020204030204" pitchFamily="34" charset="0"/>
                        </a:rPr>
                        <a:t>PM2</a:t>
                      </a:r>
                    </a:p>
                  </a:txBody>
                  <a:tcPr marL="91416" marR="91416" marT="45708" marB="4570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Light" panose="020F0302020204030204" pitchFamily="34" charset="0"/>
                        </a:rPr>
                        <a:t>In 0.01% (3/18394) of East Asian alleles</a:t>
                      </a:r>
                      <a:r>
                        <a:rPr lang="en-US" sz="1200" baseline="0" dirty="0">
                          <a:latin typeface="Calibri Light" panose="020F0302020204030204" pitchFamily="34" charset="0"/>
                        </a:rPr>
                        <a:t> in </a:t>
                      </a:r>
                      <a:r>
                        <a:rPr lang="en-US" sz="1200" baseline="0" dirty="0" err="1">
                          <a:latin typeface="Calibri Light" panose="020F0302020204030204" pitchFamily="34" charset="0"/>
                        </a:rPr>
                        <a:t>gnomAD</a:t>
                      </a:r>
                      <a:r>
                        <a:rPr lang="en-US" sz="1200" baseline="0" dirty="0">
                          <a:latin typeface="Calibri Light" panose="020F0302020204030204" pitchFamily="34" charset="0"/>
                        </a:rPr>
                        <a:t>; very low frequency for an AR condition</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2"/>
                  </a:ext>
                </a:extLst>
              </a:tr>
              <a:tr h="4570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N/a</a:t>
                      </a:r>
                    </a:p>
                  </a:txBody>
                  <a:tcPr marL="91416" marR="91416" marT="45708" marB="457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Identified in the literature in 2 </a:t>
                      </a:r>
                      <a:r>
                        <a:rPr kumimoji="0" lang="en-US" sz="1200" b="0" i="0" u="none" strike="noStrike" kern="1200" cap="none" spc="0" normalizeH="0" baseline="0" noProof="0" dirty="0" err="1">
                          <a:ln>
                            <a:noFill/>
                          </a:ln>
                          <a:solidFill>
                            <a:prstClr val="black"/>
                          </a:solidFill>
                          <a:effectLst/>
                          <a:uLnTx/>
                          <a:uFillTx/>
                          <a:latin typeface="Calibri Light" panose="020F0302020204030204" pitchFamily="34" charset="0"/>
                          <a:ea typeface="+mn-ea"/>
                          <a:cs typeface="+mn-cs"/>
                        </a:rPr>
                        <a:t>probands</a:t>
                      </a: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 with HL</a:t>
                      </a:r>
                    </a:p>
                  </a:txBody>
                  <a:tcPr marL="91416" marR="91416" marT="45708" marB="45708"/>
                </a:tc>
                <a:extLst>
                  <a:ext uri="{0D108BD9-81ED-4DB2-BD59-A6C34878D82A}">
                    <a16:rowId xmlns:a16="http://schemas.microsoft.com/office/drawing/2014/main" val="10004"/>
                  </a:ext>
                </a:extLst>
              </a:tr>
              <a:tr h="4570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16461"/>
                          </a:solidFill>
                          <a:effectLst/>
                          <a:uLnTx/>
                          <a:uFillTx/>
                          <a:latin typeface="Calibri Light" panose="020F0302020204030204" pitchFamily="34" charset="0"/>
                          <a:ea typeface="+mn-ea"/>
                          <a:cs typeface="+mn-cs"/>
                        </a:rPr>
                        <a:t>PM3_ Strong</a:t>
                      </a:r>
                    </a:p>
                  </a:txBody>
                  <a:tcPr marL="91416" marR="91416" marT="45708" marB="457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Identified in trans with a pathogenic variant (AR disorder) </a:t>
                      </a:r>
                      <a:r>
                        <a:rPr kumimoji="0" lang="en-US" sz="1200" b="1"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[in two unrelated pts]</a:t>
                      </a:r>
                    </a:p>
                  </a:txBody>
                  <a:tcPr marL="91416" marR="91416" marT="45708" marB="45708"/>
                </a:tc>
                <a:extLst>
                  <a:ext uri="{0D108BD9-81ED-4DB2-BD59-A6C34878D82A}">
                    <a16:rowId xmlns:a16="http://schemas.microsoft.com/office/drawing/2014/main" val="10005"/>
                  </a:ext>
                </a:extLst>
              </a:tr>
              <a:tr h="4570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16461"/>
                          </a:solidFill>
                          <a:effectLst/>
                          <a:uLnTx/>
                          <a:uFillTx/>
                          <a:latin typeface="Calibri Light" panose="020F0302020204030204" pitchFamily="34" charset="0"/>
                          <a:ea typeface="+mn-ea"/>
                          <a:cs typeface="+mn-cs"/>
                        </a:rPr>
                        <a:t>PS3</a:t>
                      </a:r>
                    </a:p>
                  </a:txBody>
                  <a:tcPr marL="91416" marR="91416" marT="45708" marB="457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Functional study demonstrates a damaging effect</a:t>
                      </a:r>
                    </a:p>
                  </a:txBody>
                  <a:tcPr marL="91416" marR="91416" marT="45708" marB="45708"/>
                </a:tc>
                <a:extLst>
                  <a:ext uri="{0D108BD9-81ED-4DB2-BD59-A6C34878D82A}">
                    <a16:rowId xmlns:a16="http://schemas.microsoft.com/office/drawing/2014/main" val="10006"/>
                  </a:ext>
                </a:extLst>
              </a:tr>
            </a:tbl>
          </a:graphicData>
        </a:graphic>
      </p:graphicFrame>
      <p:graphicFrame>
        <p:nvGraphicFramePr>
          <p:cNvPr id="9" name="Table 8"/>
          <p:cNvGraphicFramePr>
            <a:graphicFrameLocks noGrp="1"/>
          </p:cNvGraphicFramePr>
          <p:nvPr/>
        </p:nvGraphicFramePr>
        <p:xfrm>
          <a:off x="5589718" y="2667199"/>
          <a:ext cx="5637331" cy="3270510"/>
        </p:xfrm>
        <a:graphic>
          <a:graphicData uri="http://schemas.openxmlformats.org/drawingml/2006/table">
            <a:tbl>
              <a:tblPr firstRow="1" bandRow="1">
                <a:tableStyleId>{5C22544A-7EE6-4342-B048-85BDC9FD1C3A}</a:tableStyleId>
              </a:tblPr>
              <a:tblGrid>
                <a:gridCol w="2037839">
                  <a:extLst>
                    <a:ext uri="{9D8B030D-6E8A-4147-A177-3AD203B41FA5}">
                      <a16:colId xmlns:a16="http://schemas.microsoft.com/office/drawing/2014/main" val="20000"/>
                    </a:ext>
                  </a:extLst>
                </a:gridCol>
                <a:gridCol w="3599492">
                  <a:extLst>
                    <a:ext uri="{9D8B030D-6E8A-4147-A177-3AD203B41FA5}">
                      <a16:colId xmlns:a16="http://schemas.microsoft.com/office/drawing/2014/main" val="20001"/>
                    </a:ext>
                  </a:extLst>
                </a:gridCol>
              </a:tblGrid>
              <a:tr h="435942">
                <a:tc>
                  <a:txBody>
                    <a:bodyPr/>
                    <a:lstStyle/>
                    <a:p>
                      <a:pPr algn="ctr"/>
                      <a:r>
                        <a:rPr lang="en-US" sz="1200" dirty="0">
                          <a:latin typeface="Calibri Light" panose="020F0302020204030204" pitchFamily="34" charset="0"/>
                        </a:rPr>
                        <a:t>Paper</a:t>
                      </a:r>
                    </a:p>
                  </a:txBody>
                  <a:tcPr marL="91416" marR="91416" marT="45708" marB="45708" anchor="ctr"/>
                </a:tc>
                <a:tc>
                  <a:txBody>
                    <a:bodyPr/>
                    <a:lstStyle/>
                    <a:p>
                      <a:pPr algn="ctr"/>
                      <a:r>
                        <a:rPr lang="en-US" sz="1200" dirty="0">
                          <a:latin typeface="Calibri Light" panose="020F0302020204030204" pitchFamily="34" charset="0"/>
                        </a:rPr>
                        <a:t>Summary</a:t>
                      </a:r>
                    </a:p>
                  </a:txBody>
                  <a:tcPr marL="91416" marR="91416" marT="45708" marB="45708" anchor="ctr"/>
                </a:tc>
                <a:extLst>
                  <a:ext uri="{0D108BD9-81ED-4DB2-BD59-A6C34878D82A}">
                    <a16:rowId xmlns:a16="http://schemas.microsoft.com/office/drawing/2014/main" val="10000"/>
                  </a:ext>
                </a:extLst>
              </a:tr>
              <a:tr h="1005578">
                <a:tc>
                  <a:txBody>
                    <a:bodyPr/>
                    <a:lstStyle/>
                    <a:p>
                      <a:pPr algn="ctr"/>
                      <a:r>
                        <a:rPr lang="en-US" sz="1200" b="0" dirty="0">
                          <a:solidFill>
                            <a:schemeClr val="tx1"/>
                          </a:solidFill>
                          <a:latin typeface="Calibri Light" panose="020F0302020204030204" pitchFamily="34" charset="0"/>
                        </a:rPr>
                        <a:t>Abe</a:t>
                      </a:r>
                      <a:r>
                        <a:rPr lang="en-US" sz="1200" b="0" baseline="0" dirty="0">
                          <a:solidFill>
                            <a:schemeClr val="tx1"/>
                          </a:solidFill>
                          <a:latin typeface="Calibri Light" panose="020F0302020204030204" pitchFamily="34" charset="0"/>
                        </a:rPr>
                        <a:t> et al. (2000)</a:t>
                      </a:r>
                      <a:endParaRPr lang="en-US" sz="1200" b="0" dirty="0">
                        <a:solidFill>
                          <a:schemeClr val="tx1"/>
                        </a:solidFill>
                        <a:latin typeface="Calibri Light" panose="020F0302020204030204" pitchFamily="34" charset="0"/>
                      </a:endParaRPr>
                    </a:p>
                  </a:txBody>
                  <a:tcPr marL="91416" marR="91416" marT="45708" marB="45708" anchor="ctr"/>
                </a:tc>
                <a:tc>
                  <a:txBody>
                    <a:bodyPr/>
                    <a:lstStyle/>
                    <a:p>
                      <a:r>
                        <a:rPr lang="en-US" sz="1200" dirty="0">
                          <a:latin typeface="Calibri Light" panose="020F0302020204030204" pitchFamily="34" charset="0"/>
                        </a:rPr>
                        <a:t>Sequenced GJB2 in</a:t>
                      </a:r>
                      <a:r>
                        <a:rPr lang="en-US" sz="1200" baseline="0" dirty="0">
                          <a:latin typeface="Calibri Light" panose="020F0302020204030204" pitchFamily="34" charset="0"/>
                        </a:rPr>
                        <a:t> 35 with bilateral SNHL. This variant was identified in one individual with HL who also carried the p.Arg143Trp variant. Parental testing was completed and confirmed the two variants to be in trans</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1"/>
                  </a:ext>
                </a:extLst>
              </a:tr>
              <a:tr h="1005578">
                <a:tc>
                  <a:txBody>
                    <a:bodyPr/>
                    <a:lstStyle/>
                    <a:p>
                      <a:pPr algn="ctr"/>
                      <a:r>
                        <a:rPr lang="en-US" sz="1200" b="0" dirty="0">
                          <a:solidFill>
                            <a:schemeClr val="tx1"/>
                          </a:solidFill>
                          <a:latin typeface="Calibri Light" panose="020F0302020204030204" pitchFamily="34" charset="0"/>
                        </a:rPr>
                        <a:t>Zhang et</a:t>
                      </a:r>
                      <a:r>
                        <a:rPr lang="en-US" sz="1200" b="0" baseline="0" dirty="0">
                          <a:solidFill>
                            <a:schemeClr val="tx1"/>
                          </a:solidFill>
                          <a:latin typeface="Calibri Light" panose="020F0302020204030204" pitchFamily="34" charset="0"/>
                        </a:rPr>
                        <a:t> al. (2010)</a:t>
                      </a:r>
                      <a:endParaRPr lang="en-US" sz="1200" b="0" dirty="0">
                        <a:solidFill>
                          <a:schemeClr val="tx1"/>
                        </a:solidFill>
                        <a:latin typeface="Calibri Light" panose="020F0302020204030204" pitchFamily="34" charset="0"/>
                      </a:endParaRPr>
                    </a:p>
                  </a:txBody>
                  <a:tcPr marL="91416" marR="91416" marT="45708" marB="45708" anchor="ctr"/>
                </a:tc>
                <a:tc>
                  <a:txBody>
                    <a:bodyPr/>
                    <a:lstStyle/>
                    <a:p>
                      <a:r>
                        <a:rPr lang="en-US" sz="1200" dirty="0">
                          <a:latin typeface="Calibri Light" panose="020F0302020204030204" pitchFamily="34" charset="0"/>
                        </a:rPr>
                        <a:t>In vitro functional</a:t>
                      </a:r>
                      <a:r>
                        <a:rPr lang="en-US" sz="1200" baseline="0" dirty="0">
                          <a:latin typeface="Calibri Light" panose="020F0302020204030204" pitchFamily="34" charset="0"/>
                        </a:rPr>
                        <a:t> studies looking at intracellular distribution of connexin-26 protein in transfected HEK-293 cells. </a:t>
                      </a:r>
                      <a:r>
                        <a:rPr lang="en-US" sz="1200" dirty="0">
                          <a:latin typeface="Calibri Light" panose="020F0302020204030204" pitchFamily="34" charset="0"/>
                        </a:rPr>
                        <a:t>Results suggested that this variant cannot form gap junctions</a:t>
                      </a:r>
                      <a:r>
                        <a:rPr lang="en-US" sz="1200" baseline="0" dirty="0">
                          <a:latin typeface="Calibri Light" panose="020F0302020204030204" pitchFamily="34" charset="0"/>
                        </a:rPr>
                        <a:t> and that the mutant protein was trapped in the ER</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2"/>
                  </a:ext>
                </a:extLst>
              </a:tr>
              <a:tr h="822746">
                <a:tc>
                  <a:txBody>
                    <a:bodyPr/>
                    <a:lstStyle/>
                    <a:p>
                      <a:pPr algn="ctr"/>
                      <a:r>
                        <a:rPr lang="en-US" sz="1200" b="0" dirty="0" err="1">
                          <a:solidFill>
                            <a:schemeClr val="tx1"/>
                          </a:solidFill>
                          <a:latin typeface="Calibri Light" panose="020F0302020204030204" pitchFamily="34" charset="0"/>
                        </a:rPr>
                        <a:t>Davoudi-Dehaghar</a:t>
                      </a:r>
                      <a:r>
                        <a:rPr lang="en-US" sz="1200" b="0" dirty="0">
                          <a:solidFill>
                            <a:schemeClr val="tx1"/>
                          </a:solidFill>
                          <a:latin typeface="Calibri Light" panose="020F0302020204030204" pitchFamily="34" charset="0"/>
                        </a:rPr>
                        <a:t> et al. (2014)</a:t>
                      </a:r>
                    </a:p>
                  </a:txBody>
                  <a:tcPr marL="91416" marR="91416" marT="45708" marB="45708" anchor="ctr"/>
                </a:tc>
                <a:tc>
                  <a:txBody>
                    <a:bodyPr/>
                    <a:lstStyle/>
                    <a:p>
                      <a:r>
                        <a:rPr lang="en-US" sz="1200" dirty="0">
                          <a:latin typeface="Calibri Light" panose="020F0302020204030204" pitchFamily="34" charset="0"/>
                        </a:rPr>
                        <a:t>Case report</a:t>
                      </a:r>
                      <a:r>
                        <a:rPr lang="en-US" sz="1200" baseline="0" dirty="0">
                          <a:latin typeface="Calibri Light" panose="020F0302020204030204" pitchFamily="34" charset="0"/>
                        </a:rPr>
                        <a:t> of a 12 </a:t>
                      </a:r>
                      <a:r>
                        <a:rPr lang="en-US" sz="1200" baseline="0" dirty="0" err="1">
                          <a:latin typeface="Calibri Light" panose="020F0302020204030204" pitchFamily="34" charset="0"/>
                        </a:rPr>
                        <a:t>yo</a:t>
                      </a:r>
                      <a:r>
                        <a:rPr lang="en-US" sz="1200" baseline="0" dirty="0">
                          <a:latin typeface="Calibri Light" panose="020F0302020204030204" pitchFamily="34" charset="0"/>
                        </a:rPr>
                        <a:t> with congenital HL who was identified to have this variant as well as another GJB2 variant (c.327_328delGGinsA). Parental testing confirmed the variants to be in trans. </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3"/>
                  </a:ext>
                </a:extLst>
              </a:tr>
            </a:tbl>
          </a:graphicData>
        </a:graphic>
      </p:graphicFrame>
      <p:pic>
        <p:nvPicPr>
          <p:cNvPr id="6" name="Picture 5"/>
          <p:cNvPicPr>
            <a:picLocks noChangeAspect="1"/>
          </p:cNvPicPr>
          <p:nvPr/>
        </p:nvPicPr>
        <p:blipFill>
          <a:blip r:embed="rId3"/>
          <a:stretch>
            <a:fillRect/>
          </a:stretch>
        </p:blipFill>
        <p:spPr>
          <a:xfrm>
            <a:off x="7034094" y="838875"/>
            <a:ext cx="2748580" cy="1675963"/>
          </a:xfrm>
          <a:prstGeom prst="rect">
            <a:avLst/>
          </a:prstGeom>
        </p:spPr>
      </p:pic>
      <p:sp>
        <p:nvSpPr>
          <p:cNvPr id="7" name="TextBox 6"/>
          <p:cNvSpPr txBox="1"/>
          <p:nvPr/>
        </p:nvSpPr>
        <p:spPr>
          <a:xfrm>
            <a:off x="7034096" y="610334"/>
            <a:ext cx="2336064" cy="261542"/>
          </a:xfrm>
          <a:prstGeom prst="rect">
            <a:avLst/>
          </a:prstGeom>
          <a:noFill/>
        </p:spPr>
        <p:txBody>
          <a:bodyPr wrap="square" rtlCol="0">
            <a:spAutoFit/>
          </a:bodyPr>
          <a:lstStyle/>
          <a:p>
            <a:pPr defTabSz="914126"/>
            <a:r>
              <a:rPr lang="en-US" sz="1100" dirty="0">
                <a:solidFill>
                  <a:srgbClr val="000000"/>
                </a:solidFill>
                <a:latin typeface="Calibri Light" panose="020F0302020204030204" pitchFamily="34" charset="0"/>
              </a:rPr>
              <a:t>Abe et al. (2000):</a:t>
            </a:r>
          </a:p>
        </p:txBody>
      </p:sp>
    </p:spTree>
    <p:extLst>
      <p:ext uri="{BB962C8B-B14F-4D97-AF65-F5344CB8AC3E}">
        <p14:creationId xmlns:p14="http://schemas.microsoft.com/office/powerpoint/2010/main" val="71973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7516" y="457975"/>
            <a:ext cx="3001181" cy="1895674"/>
          </a:xfrm>
        </p:spPr>
        <p:txBody>
          <a:bodyPr>
            <a:normAutofit/>
          </a:bodyPr>
          <a:lstStyle/>
          <a:p>
            <a:r>
              <a:rPr lang="en-US" b="1" dirty="0">
                <a:latin typeface="Calibri Light" panose="020F0302020204030204" pitchFamily="34" charset="0"/>
              </a:rPr>
              <a:t>GJB2</a:t>
            </a:r>
            <a:br>
              <a:rPr lang="en-US" b="1" dirty="0">
                <a:latin typeface="Calibri Light" panose="020F0302020204030204" pitchFamily="34" charset="0"/>
              </a:rPr>
            </a:br>
            <a:r>
              <a:rPr lang="en-US" b="1" dirty="0">
                <a:latin typeface="Calibri Light" panose="020F0302020204030204" pitchFamily="34" charset="0"/>
              </a:rPr>
              <a:t>c.176_191del</a:t>
            </a:r>
            <a:br>
              <a:rPr lang="en-US" b="1" dirty="0">
                <a:latin typeface="Calibri Light" panose="020F0302020204030204" pitchFamily="34" charset="0"/>
              </a:rPr>
            </a:br>
            <a:r>
              <a:rPr lang="en-US" b="1" dirty="0">
                <a:latin typeface="Calibri Light" panose="020F0302020204030204" pitchFamily="34" charset="0"/>
              </a:rPr>
              <a:t>p.Gly59Alafs*18</a:t>
            </a:r>
            <a:br>
              <a:rPr lang="en-US" b="1" dirty="0">
                <a:latin typeface="Calibri Light" panose="020F0302020204030204" pitchFamily="34" charset="0"/>
              </a:rPr>
            </a:br>
            <a:r>
              <a:rPr lang="en-US" b="1" dirty="0">
                <a:latin typeface="Calibri Light" panose="020F0302020204030204" pitchFamily="34" charset="0"/>
              </a:rPr>
              <a:t>Chr13:20763530-20763545</a:t>
            </a:r>
          </a:p>
        </p:txBody>
      </p:sp>
      <p:sp>
        <p:nvSpPr>
          <p:cNvPr id="4" name="Content Placeholder 3"/>
          <p:cNvSpPr>
            <a:spLocks noGrp="1"/>
          </p:cNvSpPr>
          <p:nvPr>
            <p:ph idx="1"/>
          </p:nvPr>
        </p:nvSpPr>
        <p:spPr>
          <a:xfrm>
            <a:off x="6407321" y="5181144"/>
            <a:ext cx="3792632" cy="457081"/>
          </a:xfrm>
        </p:spPr>
        <p:txBody>
          <a:bodyPr>
            <a:normAutofit/>
          </a:bodyPr>
          <a:lstStyle/>
          <a:p>
            <a:pPr marL="0" indent="0">
              <a:buNone/>
            </a:pPr>
            <a:r>
              <a:rPr lang="en-US" dirty="0">
                <a:latin typeface="Calibri Light" panose="020F0302020204030204" pitchFamily="34" charset="0"/>
              </a:rPr>
              <a:t>Final Classification: </a:t>
            </a:r>
            <a:r>
              <a:rPr lang="en-US" dirty="0">
                <a:solidFill>
                  <a:srgbClr val="E16461"/>
                </a:solidFill>
                <a:latin typeface="Calibri Light" panose="020F0302020204030204" pitchFamily="34" charset="0"/>
              </a:rPr>
              <a:t>pathogenic</a:t>
            </a:r>
          </a:p>
        </p:txBody>
      </p:sp>
      <p:pic>
        <p:nvPicPr>
          <p:cNvPr id="7" name="Content Placeholder 5"/>
          <p:cNvPicPr>
            <a:picLocks noChangeAspect="1"/>
          </p:cNvPicPr>
          <p:nvPr/>
        </p:nvPicPr>
        <p:blipFill>
          <a:blip r:embed="rId3"/>
          <a:stretch>
            <a:fillRect/>
          </a:stretch>
        </p:blipFill>
        <p:spPr>
          <a:xfrm>
            <a:off x="304720" y="174769"/>
            <a:ext cx="3866793" cy="6508464"/>
          </a:xfrm>
          <a:prstGeom prst="rect">
            <a:avLst/>
          </a:prstGeom>
        </p:spPr>
      </p:pic>
      <p:sp>
        <p:nvSpPr>
          <p:cNvPr id="8" name="Rectangle 7"/>
          <p:cNvSpPr/>
          <p:nvPr/>
        </p:nvSpPr>
        <p:spPr>
          <a:xfrm>
            <a:off x="371703" y="610334"/>
            <a:ext cx="3732828" cy="121888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Tahoma"/>
            </a:endParaRPr>
          </a:p>
        </p:txBody>
      </p:sp>
      <p:graphicFrame>
        <p:nvGraphicFramePr>
          <p:cNvPr id="9" name="Table 8"/>
          <p:cNvGraphicFramePr>
            <a:graphicFrameLocks noGrp="1"/>
          </p:cNvGraphicFramePr>
          <p:nvPr/>
        </p:nvGraphicFramePr>
        <p:xfrm>
          <a:off x="5180250" y="2353649"/>
          <a:ext cx="6246773" cy="2705337"/>
        </p:xfrm>
        <a:graphic>
          <a:graphicData uri="http://schemas.openxmlformats.org/drawingml/2006/table">
            <a:tbl>
              <a:tblPr firstRow="1" bandRow="1">
                <a:tableStyleId>{5C22544A-7EE6-4342-B048-85BDC9FD1C3A}</a:tableStyleId>
              </a:tblPr>
              <a:tblGrid>
                <a:gridCol w="1205246">
                  <a:extLst>
                    <a:ext uri="{9D8B030D-6E8A-4147-A177-3AD203B41FA5}">
                      <a16:colId xmlns:a16="http://schemas.microsoft.com/office/drawing/2014/main" val="20000"/>
                    </a:ext>
                  </a:extLst>
                </a:gridCol>
                <a:gridCol w="5041527">
                  <a:extLst>
                    <a:ext uri="{9D8B030D-6E8A-4147-A177-3AD203B41FA5}">
                      <a16:colId xmlns:a16="http://schemas.microsoft.com/office/drawing/2014/main" val="20001"/>
                    </a:ext>
                  </a:extLst>
                </a:gridCol>
              </a:tblGrid>
              <a:tr h="274249">
                <a:tc>
                  <a:txBody>
                    <a:bodyPr/>
                    <a:lstStyle/>
                    <a:p>
                      <a:pPr algn="ctr"/>
                      <a:r>
                        <a:rPr lang="en-US" sz="1200" dirty="0">
                          <a:latin typeface="Calibri Light" panose="020F0302020204030204" pitchFamily="34" charset="0"/>
                        </a:rPr>
                        <a:t>Criteria</a:t>
                      </a:r>
                    </a:p>
                  </a:txBody>
                  <a:tcPr marL="91416" marR="91416" marT="45708" marB="45708" anchor="ctr"/>
                </a:tc>
                <a:tc>
                  <a:txBody>
                    <a:bodyPr/>
                    <a:lstStyle/>
                    <a:p>
                      <a:pPr algn="ctr"/>
                      <a:r>
                        <a:rPr lang="en-US" sz="1200" dirty="0">
                          <a:latin typeface="Calibri Light" panose="020F0302020204030204" pitchFamily="34" charset="0"/>
                        </a:rPr>
                        <a:t>Variant</a:t>
                      </a:r>
                      <a:r>
                        <a:rPr lang="en-US" sz="1200" baseline="0" dirty="0">
                          <a:latin typeface="Calibri Light" panose="020F0302020204030204" pitchFamily="34" charset="0"/>
                        </a:rPr>
                        <a:t> Evidence</a:t>
                      </a:r>
                      <a:endParaRPr lang="en-US" sz="1200" dirty="0">
                        <a:latin typeface="Calibri Light" panose="020F0302020204030204" pitchFamily="34" charset="0"/>
                      </a:endParaRPr>
                    </a:p>
                  </a:txBody>
                  <a:tcPr marL="91416" marR="91416" marT="45708" marB="45708" anchor="ctr"/>
                </a:tc>
                <a:extLst>
                  <a:ext uri="{0D108BD9-81ED-4DB2-BD59-A6C34878D82A}">
                    <a16:rowId xmlns:a16="http://schemas.microsoft.com/office/drawing/2014/main" val="10000"/>
                  </a:ext>
                </a:extLst>
              </a:tr>
              <a:tr h="394773">
                <a:tc>
                  <a:txBody>
                    <a:bodyPr/>
                    <a:lstStyle/>
                    <a:p>
                      <a:pPr algn="ctr"/>
                      <a:r>
                        <a:rPr lang="en-US" sz="1200" b="1" dirty="0">
                          <a:solidFill>
                            <a:srgbClr val="E16461"/>
                          </a:solidFill>
                          <a:latin typeface="Calibri Light" panose="020F0302020204030204" pitchFamily="34" charset="0"/>
                        </a:rPr>
                        <a:t>PVS1</a:t>
                      </a:r>
                    </a:p>
                  </a:txBody>
                  <a:tcPr marL="91416" marR="91416" marT="45708" marB="45708" anchor="ctr"/>
                </a:tc>
                <a:tc>
                  <a:txBody>
                    <a:bodyPr/>
                    <a:lstStyle/>
                    <a:p>
                      <a:r>
                        <a:rPr lang="en-US" sz="1200" dirty="0">
                          <a:latin typeface="Calibri Light" panose="020F0302020204030204" pitchFamily="34" charset="0"/>
                        </a:rPr>
                        <a:t>Null</a:t>
                      </a:r>
                      <a:r>
                        <a:rPr lang="en-US" sz="1200" baseline="0" dirty="0">
                          <a:latin typeface="Calibri Light" panose="020F0302020204030204" pitchFamily="34" charset="0"/>
                        </a:rPr>
                        <a:t> </a:t>
                      </a:r>
                      <a:r>
                        <a:rPr lang="en-US" sz="1200" dirty="0">
                          <a:latin typeface="Calibri Light" panose="020F0302020204030204" pitchFamily="34" charset="0"/>
                        </a:rPr>
                        <a:t>variant</a:t>
                      </a:r>
                      <a:r>
                        <a:rPr lang="en-US" sz="1200" baseline="0" dirty="0">
                          <a:latin typeface="Calibri Light" panose="020F0302020204030204" pitchFamily="34" charset="0"/>
                        </a:rPr>
                        <a:t> in a gene where LOF is a mechanism of disease</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1"/>
                  </a:ext>
                </a:extLst>
              </a:tr>
              <a:tr h="457081">
                <a:tc>
                  <a:txBody>
                    <a:bodyPr/>
                    <a:lstStyle/>
                    <a:p>
                      <a:pPr algn="ctr"/>
                      <a:r>
                        <a:rPr lang="en-US" sz="1200" b="1" dirty="0">
                          <a:solidFill>
                            <a:srgbClr val="E16461"/>
                          </a:solidFill>
                          <a:latin typeface="Calibri Light" panose="020F0302020204030204" pitchFamily="34" charset="0"/>
                        </a:rPr>
                        <a:t>PM2</a:t>
                      </a:r>
                    </a:p>
                  </a:txBody>
                  <a:tcPr marL="91416" marR="91416" marT="45708" marB="4570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Light" panose="020F0302020204030204" pitchFamily="34" charset="0"/>
                        </a:rPr>
                        <a:t>In 0.01% (3/18394) of East Asian alleles</a:t>
                      </a:r>
                      <a:r>
                        <a:rPr lang="en-US" sz="1200" baseline="0" dirty="0">
                          <a:latin typeface="Calibri Light" panose="020F0302020204030204" pitchFamily="34" charset="0"/>
                        </a:rPr>
                        <a:t> in </a:t>
                      </a:r>
                      <a:r>
                        <a:rPr lang="en-US" sz="1200" baseline="0" dirty="0" err="1">
                          <a:latin typeface="Calibri Light" panose="020F0302020204030204" pitchFamily="34" charset="0"/>
                        </a:rPr>
                        <a:t>gnomAD</a:t>
                      </a:r>
                      <a:r>
                        <a:rPr lang="en-US" sz="1200" baseline="0" dirty="0">
                          <a:latin typeface="Calibri Light" panose="020F0302020204030204" pitchFamily="34" charset="0"/>
                        </a:rPr>
                        <a:t>; very low frequency for an AR condition</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2"/>
                  </a:ext>
                </a:extLst>
              </a:tr>
              <a:tr h="394773">
                <a:tc>
                  <a:txBody>
                    <a:bodyPr/>
                    <a:lstStyle/>
                    <a:p>
                      <a:pPr algn="ctr"/>
                      <a:r>
                        <a:rPr lang="en-US" sz="1200" b="1" strike="noStrike" baseline="0" dirty="0">
                          <a:solidFill>
                            <a:srgbClr val="E16461"/>
                          </a:solidFill>
                          <a:latin typeface="Calibri Light" panose="020F0302020204030204" pitchFamily="34" charset="0"/>
                        </a:rPr>
                        <a:t>PP5</a:t>
                      </a:r>
                    </a:p>
                  </a:txBody>
                  <a:tcPr marL="91416" marR="91416" marT="45708" marB="45708" anchor="ctr"/>
                </a:tc>
                <a:tc>
                  <a:txBody>
                    <a:bodyPr/>
                    <a:lstStyle/>
                    <a:p>
                      <a:r>
                        <a:rPr lang="en-US" sz="1200" dirty="0">
                          <a:latin typeface="Calibri Light" panose="020F0302020204030204" pitchFamily="34" charset="0"/>
                        </a:rPr>
                        <a:t>Called pathogenic</a:t>
                      </a:r>
                      <a:r>
                        <a:rPr lang="en-US" sz="1200" baseline="0" dirty="0">
                          <a:latin typeface="Calibri Light" panose="020F0302020204030204" pitchFamily="34" charset="0"/>
                        </a:rPr>
                        <a:t> by 6 reputable labs in </a:t>
                      </a:r>
                      <a:r>
                        <a:rPr lang="en-US" sz="1200" baseline="0" dirty="0" err="1">
                          <a:latin typeface="Calibri Light" panose="020F0302020204030204" pitchFamily="34" charset="0"/>
                        </a:rPr>
                        <a:t>ClinVar</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3"/>
                  </a:ext>
                </a:extLst>
              </a:tr>
              <a:tr h="3947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N/a</a:t>
                      </a:r>
                    </a:p>
                  </a:txBody>
                  <a:tcPr marL="91416" marR="91416" marT="45708" marB="457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Identified in the literature in 2 </a:t>
                      </a:r>
                      <a:r>
                        <a:rPr kumimoji="0" lang="en-US" sz="1200" b="0" i="0" u="none" strike="noStrike" kern="1200" cap="none" spc="0" normalizeH="0" baseline="0" noProof="0" dirty="0" err="1">
                          <a:ln>
                            <a:noFill/>
                          </a:ln>
                          <a:solidFill>
                            <a:prstClr val="black"/>
                          </a:solidFill>
                          <a:effectLst/>
                          <a:uLnTx/>
                          <a:uFillTx/>
                          <a:latin typeface="Calibri Light" panose="020F0302020204030204" pitchFamily="34" charset="0"/>
                          <a:ea typeface="+mn-ea"/>
                          <a:cs typeface="+mn-cs"/>
                        </a:rPr>
                        <a:t>probands</a:t>
                      </a: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 with HL</a:t>
                      </a:r>
                    </a:p>
                  </a:txBody>
                  <a:tcPr marL="91416" marR="91416" marT="45708" marB="45708"/>
                </a:tc>
                <a:extLst>
                  <a:ext uri="{0D108BD9-81ED-4DB2-BD59-A6C34878D82A}">
                    <a16:rowId xmlns:a16="http://schemas.microsoft.com/office/drawing/2014/main" val="10004"/>
                  </a:ext>
                </a:extLst>
              </a:tr>
              <a:tr h="3947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16461"/>
                          </a:solidFill>
                          <a:effectLst/>
                          <a:uLnTx/>
                          <a:uFillTx/>
                          <a:latin typeface="Calibri Light" panose="020F0302020204030204" pitchFamily="34" charset="0"/>
                          <a:ea typeface="+mn-ea"/>
                          <a:cs typeface="+mn-cs"/>
                        </a:rPr>
                        <a:t>PM3_ Strong</a:t>
                      </a:r>
                    </a:p>
                  </a:txBody>
                  <a:tcPr marL="91416" marR="91416" marT="45708" marB="457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Identified in trans with a pathogenic variant (AR disorder) </a:t>
                      </a:r>
                      <a:r>
                        <a:rPr kumimoji="0" lang="en-US" sz="1200" b="1"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[in two unrelated pts]</a:t>
                      </a:r>
                    </a:p>
                  </a:txBody>
                  <a:tcPr marL="91416" marR="91416" marT="45708" marB="45708"/>
                </a:tc>
                <a:extLst>
                  <a:ext uri="{0D108BD9-81ED-4DB2-BD59-A6C34878D82A}">
                    <a16:rowId xmlns:a16="http://schemas.microsoft.com/office/drawing/2014/main" val="10005"/>
                  </a:ext>
                </a:extLst>
              </a:tr>
              <a:tr h="3947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16461"/>
                          </a:solidFill>
                          <a:effectLst/>
                          <a:uLnTx/>
                          <a:uFillTx/>
                          <a:latin typeface="Calibri Light" panose="020F0302020204030204" pitchFamily="34" charset="0"/>
                          <a:ea typeface="+mn-ea"/>
                          <a:cs typeface="+mn-cs"/>
                        </a:rPr>
                        <a:t>PS3</a:t>
                      </a:r>
                    </a:p>
                  </a:txBody>
                  <a:tcPr marL="91416" marR="91416" marT="45708" marB="457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Functional study demonstrates a damaging effect</a:t>
                      </a:r>
                    </a:p>
                  </a:txBody>
                  <a:tcPr marL="91416" marR="91416" marT="45708" marB="45708"/>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8256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622" y="2591018"/>
            <a:ext cx="2818665" cy="1923549"/>
          </a:xfrm>
        </p:spPr>
        <p:txBody>
          <a:bodyPr>
            <a:normAutofit/>
          </a:bodyPr>
          <a:lstStyle/>
          <a:p>
            <a:pPr algn="ctr"/>
            <a:r>
              <a:rPr lang="en-US" sz="5998" dirty="0">
                <a:latin typeface="Calibri Light" panose="020F0302020204030204" pitchFamily="34" charset="0"/>
              </a:rPr>
              <a:t>Example 4</a:t>
            </a:r>
          </a:p>
        </p:txBody>
      </p:sp>
      <p:sp>
        <p:nvSpPr>
          <p:cNvPr id="4" name="Content Placeholder 3"/>
          <p:cNvSpPr>
            <a:spLocks noGrp="1"/>
          </p:cNvSpPr>
          <p:nvPr>
            <p:ph idx="1"/>
          </p:nvPr>
        </p:nvSpPr>
        <p:spPr>
          <a:xfrm>
            <a:off x="5180251" y="1295955"/>
            <a:ext cx="6170594" cy="4646990"/>
          </a:xfrm>
        </p:spPr>
        <p:txBody>
          <a:bodyPr>
            <a:normAutofit/>
          </a:bodyPr>
          <a:lstStyle/>
          <a:p>
            <a:pPr marL="0" indent="0">
              <a:buNone/>
            </a:pPr>
            <a:r>
              <a:rPr lang="en-US" sz="2499" b="1" dirty="0">
                <a:latin typeface="Calibri Light" panose="020F0302020204030204" pitchFamily="34" charset="0"/>
              </a:rPr>
              <a:t>SCN2A</a:t>
            </a:r>
          </a:p>
          <a:p>
            <a:pPr marL="0" indent="0">
              <a:buNone/>
            </a:pPr>
            <a:r>
              <a:rPr lang="en-US" sz="2499" dirty="0">
                <a:latin typeface="Calibri Light" panose="020F0302020204030204" pitchFamily="34" charset="0"/>
              </a:rPr>
              <a:t>c.5753G&gt;A</a:t>
            </a:r>
          </a:p>
          <a:p>
            <a:pPr marL="0" indent="0">
              <a:buNone/>
            </a:pPr>
            <a:r>
              <a:rPr lang="en-US" sz="2499" dirty="0">
                <a:latin typeface="Calibri Light" panose="020F0302020204030204" pitchFamily="34" charset="0"/>
              </a:rPr>
              <a:t>p.Arg1918His</a:t>
            </a:r>
          </a:p>
          <a:p>
            <a:pPr marL="0" indent="0">
              <a:buNone/>
            </a:pPr>
            <a:r>
              <a:rPr lang="en-US" sz="2499" dirty="0">
                <a:latin typeface="Calibri Light" panose="020F0302020204030204" pitchFamily="34" charset="0"/>
              </a:rPr>
              <a:t>Chr2:166246069</a:t>
            </a:r>
          </a:p>
          <a:p>
            <a:pPr marL="0" indent="0">
              <a:buNone/>
            </a:pPr>
            <a:r>
              <a:rPr lang="en-US" sz="2499" dirty="0">
                <a:latin typeface="Calibri Light" panose="020F0302020204030204" pitchFamily="34" charset="0"/>
              </a:rPr>
              <a:t>Inheritance: autosomal dominant</a:t>
            </a:r>
          </a:p>
          <a:p>
            <a:pPr marL="0" indent="0">
              <a:buNone/>
            </a:pPr>
            <a:r>
              <a:rPr lang="en-US" sz="2499" dirty="0">
                <a:latin typeface="Calibri Light" panose="020F0302020204030204" pitchFamily="34" charset="0"/>
              </a:rPr>
              <a:t>Disease: early infantile epileptic encephalopathy</a:t>
            </a:r>
          </a:p>
          <a:p>
            <a:pPr marL="0" indent="0">
              <a:buNone/>
            </a:pPr>
            <a:r>
              <a:rPr lang="en-US" sz="2499" dirty="0">
                <a:latin typeface="Calibri Light" panose="020F0302020204030204" pitchFamily="34" charset="0"/>
              </a:rPr>
              <a:t>Phenotype: tonic-</a:t>
            </a:r>
            <a:r>
              <a:rPr lang="en-US" sz="2499" dirty="0" err="1">
                <a:latin typeface="Calibri Light" panose="020F0302020204030204" pitchFamily="34" charset="0"/>
              </a:rPr>
              <a:t>clonic</a:t>
            </a:r>
            <a:r>
              <a:rPr lang="en-US" sz="2499" dirty="0">
                <a:latin typeface="Calibri Light" panose="020F0302020204030204" pitchFamily="34" charset="0"/>
              </a:rPr>
              <a:t> seizures, abnormal EEG, developmental delays</a:t>
            </a:r>
            <a:endParaRPr lang="en-US" dirty="0"/>
          </a:p>
        </p:txBody>
      </p:sp>
    </p:spTree>
    <p:extLst>
      <p:ext uri="{BB962C8B-B14F-4D97-AF65-F5344CB8AC3E}">
        <p14:creationId xmlns:p14="http://schemas.microsoft.com/office/powerpoint/2010/main" val="224562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267" y="636520"/>
            <a:ext cx="3275746" cy="1923549"/>
          </a:xfrm>
        </p:spPr>
        <p:txBody>
          <a:bodyPr>
            <a:normAutofit/>
          </a:bodyPr>
          <a:lstStyle/>
          <a:p>
            <a:r>
              <a:rPr lang="en-US" b="1" dirty="0">
                <a:latin typeface="Calibri Light" panose="020F0302020204030204" pitchFamily="34" charset="0"/>
              </a:rPr>
              <a:t>SCN2A</a:t>
            </a:r>
            <a:br>
              <a:rPr lang="en-US" b="1" dirty="0">
                <a:latin typeface="Calibri Light" panose="020F0302020204030204" pitchFamily="34" charset="0"/>
              </a:rPr>
            </a:br>
            <a:r>
              <a:rPr lang="en-US" b="1" dirty="0">
                <a:latin typeface="Calibri Light" panose="020F0302020204030204" pitchFamily="34" charset="0"/>
              </a:rPr>
              <a:t>c.5753G&gt;A</a:t>
            </a:r>
            <a:br>
              <a:rPr lang="en-US" b="1" dirty="0">
                <a:latin typeface="Calibri Light" panose="020F0302020204030204" pitchFamily="34" charset="0"/>
              </a:rPr>
            </a:br>
            <a:r>
              <a:rPr lang="en-US" b="1" dirty="0">
                <a:latin typeface="Calibri Light" panose="020F0302020204030204" pitchFamily="34" charset="0"/>
              </a:rPr>
              <a:t>p.Arg1918His</a:t>
            </a:r>
            <a:br>
              <a:rPr lang="en-US" b="1" dirty="0">
                <a:latin typeface="Calibri Light" panose="020F0302020204030204" pitchFamily="34" charset="0"/>
              </a:rPr>
            </a:br>
            <a:r>
              <a:rPr lang="en-US" b="1" dirty="0">
                <a:latin typeface="Calibri Light" panose="020F0302020204030204" pitchFamily="34" charset="0"/>
              </a:rPr>
              <a:t>Chr2:166246069</a:t>
            </a:r>
          </a:p>
        </p:txBody>
      </p:sp>
      <p:sp>
        <p:nvSpPr>
          <p:cNvPr id="3" name="Text Placeholder 2"/>
          <p:cNvSpPr>
            <a:spLocks noGrp="1"/>
          </p:cNvSpPr>
          <p:nvPr>
            <p:ph type="body" sz="half" idx="2"/>
          </p:nvPr>
        </p:nvSpPr>
        <p:spPr>
          <a:xfrm>
            <a:off x="483267" y="2667198"/>
            <a:ext cx="3275746" cy="1371243"/>
          </a:xfrm>
        </p:spPr>
        <p:txBody>
          <a:bodyPr>
            <a:noAutofit/>
          </a:bodyPr>
          <a:lstStyle/>
          <a:p>
            <a:r>
              <a:rPr lang="en-US" sz="2399" dirty="0">
                <a:latin typeface="Calibri Light" panose="020F0302020204030204" pitchFamily="34" charset="0"/>
              </a:rPr>
              <a:t>What is the impact to the protein?</a:t>
            </a:r>
          </a:p>
        </p:txBody>
      </p:sp>
      <p:sp>
        <p:nvSpPr>
          <p:cNvPr id="8" name="Text Placeholder 2"/>
          <p:cNvSpPr txBox="1">
            <a:spLocks/>
          </p:cNvSpPr>
          <p:nvPr/>
        </p:nvSpPr>
        <p:spPr>
          <a:xfrm>
            <a:off x="483266" y="3886081"/>
            <a:ext cx="3554282" cy="1980684"/>
          </a:xfrm>
          <a:prstGeom prst="rect">
            <a:avLst/>
          </a:prstGeom>
        </p:spPr>
        <p:txBody>
          <a:bodyPr vert="horz" lIns="91416" tIns="45708" rIns="91416" bIns="45708" rtlCol="0">
            <a:normAutofit lnSpcReduction="10000"/>
          </a:bodyPr>
          <a:lstStyle>
            <a:lvl1pPr marL="0" indent="0" algn="l" defTabSz="914400" rtl="0" eaLnBrk="1" latinLnBrk="0" hangingPunct="1">
              <a:lnSpc>
                <a:spcPct val="90000"/>
              </a:lnSpc>
              <a:spcBef>
                <a:spcPts val="600"/>
              </a:spcBef>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8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9pPr>
          </a:lstStyle>
          <a:p>
            <a:pPr marL="285664" indent="-285664" defTabSz="914126">
              <a:buFont typeface="Arial" panose="020B0604020202020204" pitchFamily="34" charset="0"/>
              <a:buChar char="•"/>
            </a:pPr>
            <a:r>
              <a:rPr lang="en-US" dirty="0">
                <a:solidFill>
                  <a:srgbClr val="000000"/>
                </a:solidFill>
                <a:latin typeface="Calibri Light" panose="020F0302020204030204" pitchFamily="34" charset="0"/>
              </a:rPr>
              <a:t>Missense variant</a:t>
            </a:r>
          </a:p>
          <a:p>
            <a:pPr marL="285664" indent="-285664" defTabSz="914126">
              <a:buFont typeface="Arial" panose="020B0604020202020204" pitchFamily="34" charset="0"/>
              <a:buChar char="•"/>
            </a:pPr>
            <a:r>
              <a:rPr lang="en-US" dirty="0">
                <a:solidFill>
                  <a:srgbClr val="000000"/>
                </a:solidFill>
                <a:latin typeface="Calibri Light" panose="020F0302020204030204" pitchFamily="34" charset="0"/>
              </a:rPr>
              <a:t>Conserved across primates and most mammals</a:t>
            </a:r>
          </a:p>
          <a:p>
            <a:pPr marL="742727" lvl="1" indent="-285664" defTabSz="914126">
              <a:buFont typeface="Arial" panose="020B0604020202020204" pitchFamily="34" charset="0"/>
              <a:buChar char="•"/>
            </a:pPr>
            <a:r>
              <a:rPr lang="en-US" sz="1600" dirty="0">
                <a:solidFill>
                  <a:srgbClr val="000000"/>
                </a:solidFill>
                <a:latin typeface="Calibri Light" panose="020F0302020204030204" pitchFamily="34" charset="0"/>
              </a:rPr>
              <a:t>Some variation in bat and fish species</a:t>
            </a:r>
          </a:p>
          <a:p>
            <a:pPr marL="742727" lvl="1" indent="-285664" defTabSz="914126">
              <a:buFont typeface="Arial" panose="020B0604020202020204" pitchFamily="34" charset="0"/>
              <a:buChar char="•"/>
            </a:pPr>
            <a:r>
              <a:rPr lang="en-US" sz="1600" dirty="0">
                <a:solidFill>
                  <a:srgbClr val="000000"/>
                </a:solidFill>
                <a:latin typeface="Calibri Light" panose="020F0302020204030204" pitchFamily="34" charset="0"/>
              </a:rPr>
              <a:t>7 fish species that have our variant AA (His) as their wildtype</a:t>
            </a:r>
          </a:p>
          <a:p>
            <a:pPr defTabSz="914126"/>
            <a:endParaRPr lang="en-US" dirty="0">
              <a:solidFill>
                <a:srgbClr val="000000"/>
              </a:solidFill>
              <a:latin typeface="Calibri Light" panose="020F0302020204030204" pitchFamily="34" charset="0"/>
            </a:endParaRPr>
          </a:p>
        </p:txBody>
      </p:sp>
      <p:pic>
        <p:nvPicPr>
          <p:cNvPr id="1026" name="Picture 2" descr="https://genome.ucsc.edu/trash/hgt/hgt_genome_51be8_e6ae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2052" y="47083"/>
            <a:ext cx="4799350" cy="681002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379817" y="1981577"/>
            <a:ext cx="457081" cy="457080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Tahoma"/>
            </a:endParaRPr>
          </a:p>
        </p:txBody>
      </p:sp>
    </p:spTree>
    <p:extLst>
      <p:ext uri="{BB962C8B-B14F-4D97-AF65-F5344CB8AC3E}">
        <p14:creationId xmlns:p14="http://schemas.microsoft.com/office/powerpoint/2010/main" val="327027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p:cNvPicPr>
            <a:picLocks noChangeAspect="1"/>
          </p:cNvPicPr>
          <p:nvPr/>
        </p:nvPicPr>
        <p:blipFill>
          <a:blip r:embed="rId3"/>
          <a:stretch>
            <a:fillRect/>
          </a:stretch>
        </p:blipFill>
        <p:spPr>
          <a:xfrm>
            <a:off x="3656649" y="-10453"/>
            <a:ext cx="8414435" cy="6602218"/>
          </a:xfrm>
          <a:prstGeom prst="rect">
            <a:avLst/>
          </a:prstGeom>
        </p:spPr>
      </p:pic>
      <p:sp>
        <p:nvSpPr>
          <p:cNvPr id="3" name="Content Placeholder 3">
            <a:extLst>
              <a:ext uri="{FF2B5EF4-FFF2-40B4-BE49-F238E27FC236}">
                <a16:creationId xmlns:a16="http://schemas.microsoft.com/office/drawing/2014/main" id="{E7368845-F404-454C-9A5E-9D89320C3FEF}"/>
              </a:ext>
            </a:extLst>
          </p:cNvPr>
          <p:cNvSpPr txBox="1">
            <a:spLocks/>
          </p:cNvSpPr>
          <p:nvPr/>
        </p:nvSpPr>
        <p:spPr>
          <a:xfrm>
            <a:off x="117743" y="1295956"/>
            <a:ext cx="3310364" cy="3504287"/>
          </a:xfrm>
          <a:prstGeom prst="rect">
            <a:avLst/>
          </a:prstGeom>
        </p:spPr>
        <p:txBody>
          <a:bodyPr vert="horz" lIns="91416" tIns="45708" rIns="91416" bIns="45708" rtlCol="0">
            <a:normAutofit fontScale="77500" lnSpcReduction="20000"/>
          </a:bodyPr>
          <a:lstStyle>
            <a:lvl1pPr marL="0" indent="0" algn="l" defTabSz="914126" rtl="0" eaLnBrk="1" latinLnBrk="0" hangingPunct="1">
              <a:lnSpc>
                <a:spcPct val="90000"/>
              </a:lnSpc>
              <a:spcBef>
                <a:spcPts val="1000"/>
              </a:spcBef>
              <a:buFont typeface="Arial" panose="020B0604020202020204" pitchFamily="34" charset="0"/>
              <a:buNone/>
              <a:defRPr sz="2399" kern="1200">
                <a:solidFill>
                  <a:schemeClr val="tx1">
                    <a:tint val="75000"/>
                  </a:schemeClr>
                </a:solidFill>
                <a:latin typeface="+mn-lt"/>
                <a:ea typeface="+mn-ea"/>
                <a:cs typeface="+mn-cs"/>
              </a:defRPr>
            </a:lvl1pPr>
            <a:lvl2pPr marL="457063" indent="0" algn="l" defTabSz="914126" rtl="0" eaLnBrk="1" latinLnBrk="0" hangingPunct="1">
              <a:lnSpc>
                <a:spcPct val="90000"/>
              </a:lnSpc>
              <a:spcBef>
                <a:spcPts val="500"/>
              </a:spcBef>
              <a:buFont typeface="Arial" panose="020B0604020202020204" pitchFamily="34" charset="0"/>
              <a:buNone/>
              <a:defRPr sz="1999" kern="1200">
                <a:solidFill>
                  <a:schemeClr val="tx1">
                    <a:tint val="75000"/>
                  </a:schemeClr>
                </a:solidFill>
                <a:latin typeface="+mn-lt"/>
                <a:ea typeface="+mn-ea"/>
                <a:cs typeface="+mn-cs"/>
              </a:defRPr>
            </a:lvl2pPr>
            <a:lvl3pPr marL="914126" indent="0" algn="l" defTabSz="914126" rtl="0" eaLnBrk="1" latinLnBrk="0" hangingPunct="1">
              <a:lnSpc>
                <a:spcPct val="90000"/>
              </a:lnSpc>
              <a:spcBef>
                <a:spcPts val="500"/>
              </a:spcBef>
              <a:buFont typeface="Arial" panose="020B0604020202020204" pitchFamily="34" charset="0"/>
              <a:buNone/>
              <a:defRPr sz="1799" kern="1200">
                <a:solidFill>
                  <a:schemeClr val="tx1">
                    <a:tint val="75000"/>
                  </a:schemeClr>
                </a:solidFill>
                <a:latin typeface="+mn-lt"/>
                <a:ea typeface="+mn-ea"/>
                <a:cs typeface="+mn-cs"/>
              </a:defRPr>
            </a:lvl3pPr>
            <a:lvl4pPr marL="1371189" indent="0" algn="l" defTabSz="914126"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251" indent="0" algn="l" defTabSz="914126"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5314" indent="0" algn="l" defTabSz="914126"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2377" indent="0" algn="l" defTabSz="914126"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199440" indent="0" algn="l" defTabSz="914126"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6503" indent="0" algn="l" defTabSz="914126"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685594" indent="-685594" defTabSz="913852">
              <a:buFont typeface="Arial" panose="020B0604020202020204" pitchFamily="34" charset="0"/>
              <a:buChar char="•"/>
            </a:pPr>
            <a:r>
              <a:rPr lang="en-US" sz="3599" dirty="0">
                <a:solidFill>
                  <a:srgbClr val="000000"/>
                </a:solidFill>
                <a:latin typeface="Tahoma"/>
              </a:rPr>
              <a:t>Criteria can be increased or decreased in strength </a:t>
            </a:r>
          </a:p>
          <a:p>
            <a:pPr defTabSz="913852"/>
            <a:endParaRPr lang="en-US" sz="2599" dirty="0">
              <a:solidFill>
                <a:srgbClr val="000000"/>
              </a:solidFill>
              <a:latin typeface="Tahoma"/>
            </a:endParaRPr>
          </a:p>
          <a:p>
            <a:pPr defTabSz="913852"/>
            <a:endParaRPr lang="en-US" sz="3599" dirty="0">
              <a:solidFill>
                <a:srgbClr val="000000"/>
              </a:solidFill>
              <a:latin typeface="Tahoma"/>
            </a:endParaRPr>
          </a:p>
          <a:p>
            <a:pPr marL="685594" indent="-685594" defTabSz="913852">
              <a:buFont typeface="Arial" panose="020B0604020202020204" pitchFamily="34" charset="0"/>
              <a:buChar char="•"/>
            </a:pPr>
            <a:r>
              <a:rPr lang="en-US" sz="3599" dirty="0">
                <a:solidFill>
                  <a:srgbClr val="000000"/>
                </a:solidFill>
                <a:latin typeface="Tahoma"/>
              </a:rPr>
              <a:t>Don’t have to use criteria for every data point</a:t>
            </a:r>
          </a:p>
          <a:p>
            <a:pPr defTabSz="913852"/>
            <a:endParaRPr lang="en-US" sz="2398" dirty="0">
              <a:solidFill>
                <a:srgbClr val="000000">
                  <a:tint val="75000"/>
                </a:srgbClr>
              </a:solidFill>
              <a:latin typeface="Tahoma"/>
            </a:endParaRPr>
          </a:p>
        </p:txBody>
      </p:sp>
    </p:spTree>
    <p:extLst>
      <p:ext uri="{BB962C8B-B14F-4D97-AF65-F5344CB8AC3E}">
        <p14:creationId xmlns:p14="http://schemas.microsoft.com/office/powerpoint/2010/main" val="331616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267" y="636520"/>
            <a:ext cx="3275746" cy="1923549"/>
          </a:xfrm>
        </p:spPr>
        <p:txBody>
          <a:bodyPr>
            <a:normAutofit/>
          </a:bodyPr>
          <a:lstStyle/>
          <a:p>
            <a:r>
              <a:rPr lang="en-US" b="1" dirty="0">
                <a:latin typeface="Calibri Light" panose="020F0302020204030204" pitchFamily="34" charset="0"/>
              </a:rPr>
              <a:t>SCN2A</a:t>
            </a:r>
            <a:br>
              <a:rPr lang="en-US" b="1" dirty="0">
                <a:latin typeface="Calibri Light" panose="020F0302020204030204" pitchFamily="34" charset="0"/>
              </a:rPr>
            </a:br>
            <a:r>
              <a:rPr lang="en-US" b="1" dirty="0">
                <a:latin typeface="Calibri Light" panose="020F0302020204030204" pitchFamily="34" charset="0"/>
              </a:rPr>
              <a:t>c.5753G&gt;A</a:t>
            </a:r>
            <a:br>
              <a:rPr lang="en-US" b="1" dirty="0">
                <a:latin typeface="Calibri Light" panose="020F0302020204030204" pitchFamily="34" charset="0"/>
              </a:rPr>
            </a:br>
            <a:r>
              <a:rPr lang="en-US" b="1" dirty="0">
                <a:latin typeface="Calibri Light" panose="020F0302020204030204" pitchFamily="34" charset="0"/>
              </a:rPr>
              <a:t>p.Arg1918His</a:t>
            </a:r>
            <a:br>
              <a:rPr lang="en-US" b="1" dirty="0">
                <a:latin typeface="Calibri Light" panose="020F0302020204030204" pitchFamily="34" charset="0"/>
              </a:rPr>
            </a:br>
            <a:r>
              <a:rPr lang="en-US" b="1" dirty="0">
                <a:latin typeface="Calibri Light" panose="020F0302020204030204" pitchFamily="34" charset="0"/>
              </a:rPr>
              <a:t>Chr2:166246069</a:t>
            </a:r>
          </a:p>
        </p:txBody>
      </p:sp>
      <p:sp>
        <p:nvSpPr>
          <p:cNvPr id="3" name="Text Placeholder 2"/>
          <p:cNvSpPr>
            <a:spLocks noGrp="1"/>
          </p:cNvSpPr>
          <p:nvPr>
            <p:ph type="body" sz="half" idx="2"/>
          </p:nvPr>
        </p:nvSpPr>
        <p:spPr>
          <a:xfrm>
            <a:off x="483267" y="2667198"/>
            <a:ext cx="3275746" cy="914162"/>
          </a:xfrm>
        </p:spPr>
        <p:txBody>
          <a:bodyPr>
            <a:noAutofit/>
          </a:bodyPr>
          <a:lstStyle/>
          <a:p>
            <a:r>
              <a:rPr lang="en-US" sz="2399" dirty="0">
                <a:latin typeface="Calibri Light" panose="020F0302020204030204" pitchFamily="34" charset="0"/>
              </a:rPr>
              <a:t>What is the impact to the protein?</a:t>
            </a:r>
          </a:p>
        </p:txBody>
      </p:sp>
      <p:sp>
        <p:nvSpPr>
          <p:cNvPr id="8" name="Text Placeholder 2"/>
          <p:cNvSpPr txBox="1">
            <a:spLocks/>
          </p:cNvSpPr>
          <p:nvPr/>
        </p:nvSpPr>
        <p:spPr>
          <a:xfrm>
            <a:off x="483266" y="3581360"/>
            <a:ext cx="3554282" cy="914162"/>
          </a:xfrm>
          <a:prstGeom prst="rect">
            <a:avLst/>
          </a:prstGeom>
        </p:spPr>
        <p:txBody>
          <a:bodyPr vert="horz" lIns="91416" tIns="45708" rIns="91416" bIns="45708" rtlCol="0">
            <a:normAutofit/>
          </a:bodyPr>
          <a:lstStyle>
            <a:lvl1pPr marL="0" indent="0" algn="l" defTabSz="914400" rtl="0" eaLnBrk="1" latinLnBrk="0" hangingPunct="1">
              <a:lnSpc>
                <a:spcPct val="90000"/>
              </a:lnSpc>
              <a:spcBef>
                <a:spcPts val="600"/>
              </a:spcBef>
              <a:buFont typeface="Arial"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800"/>
              </a:spcBef>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9pPr>
          </a:lstStyle>
          <a:p>
            <a:pPr marL="285664" indent="-285664" defTabSz="914126">
              <a:buFont typeface="Arial" panose="020B0604020202020204" pitchFamily="34" charset="0"/>
              <a:buChar char="•"/>
            </a:pPr>
            <a:r>
              <a:rPr lang="en-US" dirty="0">
                <a:solidFill>
                  <a:srgbClr val="000000"/>
                </a:solidFill>
                <a:latin typeface="Calibri Light" panose="020F0302020204030204" pitchFamily="34" charset="0"/>
              </a:rPr>
              <a:t>In silico tools borderline/unclear</a:t>
            </a:r>
          </a:p>
          <a:p>
            <a:pPr defTabSz="914126"/>
            <a:endParaRPr lang="en-US" dirty="0">
              <a:solidFill>
                <a:srgbClr val="000000"/>
              </a:solidFill>
              <a:latin typeface="Calibri Light" panose="020F0302020204030204" pitchFamily="34" charset="0"/>
            </a:endParaRPr>
          </a:p>
        </p:txBody>
      </p:sp>
      <p:graphicFrame>
        <p:nvGraphicFramePr>
          <p:cNvPr id="7" name="Table 6"/>
          <p:cNvGraphicFramePr>
            <a:graphicFrameLocks noGrp="1"/>
          </p:cNvGraphicFramePr>
          <p:nvPr/>
        </p:nvGraphicFramePr>
        <p:xfrm>
          <a:off x="483267" y="4578434"/>
          <a:ext cx="3410648" cy="851949"/>
        </p:xfrm>
        <a:graphic>
          <a:graphicData uri="http://schemas.openxmlformats.org/drawingml/2006/table">
            <a:tbl>
              <a:tblPr firstRow="1" bandRow="1">
                <a:tableStyleId>{5C22544A-7EE6-4342-B048-85BDC9FD1C3A}</a:tableStyleId>
              </a:tblPr>
              <a:tblGrid>
                <a:gridCol w="1107787">
                  <a:extLst>
                    <a:ext uri="{9D8B030D-6E8A-4147-A177-3AD203B41FA5}">
                      <a16:colId xmlns:a16="http://schemas.microsoft.com/office/drawing/2014/main" val="20000"/>
                    </a:ext>
                  </a:extLst>
                </a:gridCol>
                <a:gridCol w="2302861">
                  <a:extLst>
                    <a:ext uri="{9D8B030D-6E8A-4147-A177-3AD203B41FA5}">
                      <a16:colId xmlns:a16="http://schemas.microsoft.com/office/drawing/2014/main" val="20001"/>
                    </a:ext>
                  </a:extLst>
                </a:gridCol>
              </a:tblGrid>
              <a:tr h="394773">
                <a:tc>
                  <a:txBody>
                    <a:bodyPr/>
                    <a:lstStyle/>
                    <a:p>
                      <a:pPr algn="ctr"/>
                      <a:r>
                        <a:rPr lang="en-US" sz="1200" dirty="0">
                          <a:latin typeface="Calibri Light" panose="020F0302020204030204" pitchFamily="34" charset="0"/>
                        </a:rPr>
                        <a:t>Criteria</a:t>
                      </a:r>
                    </a:p>
                  </a:txBody>
                  <a:tcPr marL="91416" marR="91416" marT="45708" marB="45708" anchor="ctr"/>
                </a:tc>
                <a:tc>
                  <a:txBody>
                    <a:bodyPr/>
                    <a:lstStyle/>
                    <a:p>
                      <a:pPr algn="ctr"/>
                      <a:r>
                        <a:rPr lang="en-US" sz="1200" dirty="0">
                          <a:latin typeface="Calibri Light" panose="020F0302020204030204" pitchFamily="34" charset="0"/>
                        </a:rPr>
                        <a:t>Variant</a:t>
                      </a:r>
                      <a:r>
                        <a:rPr lang="en-US" sz="1200" baseline="0" dirty="0">
                          <a:latin typeface="Calibri Light" panose="020F0302020204030204" pitchFamily="34" charset="0"/>
                        </a:rPr>
                        <a:t> Evidence</a:t>
                      </a:r>
                      <a:endParaRPr lang="en-US" sz="1200" dirty="0">
                        <a:latin typeface="Calibri Light" panose="020F0302020204030204" pitchFamily="34" charset="0"/>
                      </a:endParaRPr>
                    </a:p>
                  </a:txBody>
                  <a:tcPr marL="91416" marR="91416" marT="45708" marB="45708" anchor="ctr"/>
                </a:tc>
                <a:extLst>
                  <a:ext uri="{0D108BD9-81ED-4DB2-BD59-A6C34878D82A}">
                    <a16:rowId xmlns:a16="http://schemas.microsoft.com/office/drawing/2014/main" val="10000"/>
                  </a:ext>
                </a:extLst>
              </a:tr>
              <a:tr h="457081">
                <a:tc>
                  <a:txBody>
                    <a:bodyPr/>
                    <a:lstStyle/>
                    <a:p>
                      <a:pPr algn="ctr"/>
                      <a:r>
                        <a:rPr lang="en-US" sz="1200" b="0" dirty="0">
                          <a:solidFill>
                            <a:schemeClr val="tx1"/>
                          </a:solidFill>
                          <a:latin typeface="Calibri Light" panose="020F0302020204030204" pitchFamily="34" charset="0"/>
                        </a:rPr>
                        <a:t>N/a</a:t>
                      </a:r>
                    </a:p>
                  </a:txBody>
                  <a:tcPr marL="91416" marR="91416" marT="45708" marB="45708" anchor="ctr"/>
                </a:tc>
                <a:tc>
                  <a:txBody>
                    <a:bodyPr/>
                    <a:lstStyle/>
                    <a:p>
                      <a:r>
                        <a:rPr lang="en-US" sz="1200" dirty="0">
                          <a:latin typeface="Calibri Light" panose="020F0302020204030204" pitchFamily="34" charset="0"/>
                        </a:rPr>
                        <a:t>In-silico</a:t>
                      </a:r>
                      <a:r>
                        <a:rPr lang="en-US" sz="1200" baseline="0" dirty="0">
                          <a:latin typeface="Calibri Light" panose="020F0302020204030204" pitchFamily="34" charset="0"/>
                        </a:rPr>
                        <a:t> tools and conservation are unclear</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1"/>
                  </a:ext>
                </a:extLst>
              </a:tr>
            </a:tbl>
          </a:graphicData>
        </a:graphic>
      </p:graphicFrame>
      <p:pic>
        <p:nvPicPr>
          <p:cNvPr id="5" name="Picture 4"/>
          <p:cNvPicPr>
            <a:picLocks noChangeAspect="1"/>
          </p:cNvPicPr>
          <p:nvPr/>
        </p:nvPicPr>
        <p:blipFill>
          <a:blip r:embed="rId3"/>
          <a:stretch>
            <a:fillRect/>
          </a:stretch>
        </p:blipFill>
        <p:spPr>
          <a:xfrm>
            <a:off x="4469286" y="88248"/>
            <a:ext cx="5108155" cy="1787854"/>
          </a:xfrm>
          <a:prstGeom prst="rect">
            <a:avLst/>
          </a:prstGeom>
        </p:spPr>
      </p:pic>
      <p:pic>
        <p:nvPicPr>
          <p:cNvPr id="6" name="Picture 5"/>
          <p:cNvPicPr>
            <a:picLocks noChangeAspect="1"/>
          </p:cNvPicPr>
          <p:nvPr/>
        </p:nvPicPr>
        <p:blipFill>
          <a:blip r:embed="rId4"/>
          <a:stretch>
            <a:fillRect/>
          </a:stretch>
        </p:blipFill>
        <p:spPr>
          <a:xfrm>
            <a:off x="4793341" y="2399277"/>
            <a:ext cx="4754911" cy="4346156"/>
          </a:xfrm>
          <a:prstGeom prst="rect">
            <a:avLst/>
          </a:prstGeom>
        </p:spPr>
      </p:pic>
      <p:pic>
        <p:nvPicPr>
          <p:cNvPr id="9" name="Picture 8"/>
          <p:cNvPicPr>
            <a:picLocks noChangeAspect="1"/>
          </p:cNvPicPr>
          <p:nvPr/>
        </p:nvPicPr>
        <p:blipFill>
          <a:blip r:embed="rId5"/>
          <a:stretch>
            <a:fillRect/>
          </a:stretch>
        </p:blipFill>
        <p:spPr>
          <a:xfrm>
            <a:off x="7454260" y="2399277"/>
            <a:ext cx="4659466" cy="4641817"/>
          </a:xfrm>
          <a:prstGeom prst="rect">
            <a:avLst/>
          </a:prstGeom>
        </p:spPr>
      </p:pic>
      <p:sp>
        <p:nvSpPr>
          <p:cNvPr id="10" name="Rectangle 9"/>
          <p:cNvSpPr/>
          <p:nvPr/>
        </p:nvSpPr>
        <p:spPr>
          <a:xfrm>
            <a:off x="4189909" y="5866765"/>
            <a:ext cx="3264351" cy="22854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Tahoma"/>
            </a:endParaRPr>
          </a:p>
        </p:txBody>
      </p:sp>
      <p:pic>
        <p:nvPicPr>
          <p:cNvPr id="11" name="Picture 10">
            <a:extLst>
              <a:ext uri="{FF2B5EF4-FFF2-40B4-BE49-F238E27FC236}">
                <a16:creationId xmlns:a16="http://schemas.microsoft.com/office/drawing/2014/main" id="{70AA2B6D-9BB3-448B-AE45-9F79206DDD15}"/>
              </a:ext>
            </a:extLst>
          </p:cNvPr>
          <p:cNvPicPr>
            <a:picLocks noChangeAspect="1"/>
          </p:cNvPicPr>
          <p:nvPr/>
        </p:nvPicPr>
        <p:blipFill>
          <a:blip r:embed="rId6"/>
          <a:stretch>
            <a:fillRect/>
          </a:stretch>
        </p:blipFill>
        <p:spPr>
          <a:xfrm>
            <a:off x="4341812" y="982175"/>
            <a:ext cx="7979878" cy="3484172"/>
          </a:xfrm>
          <a:prstGeom prst="rect">
            <a:avLst/>
          </a:prstGeom>
        </p:spPr>
      </p:pic>
    </p:spTree>
    <p:extLst>
      <p:ext uri="{BB962C8B-B14F-4D97-AF65-F5344CB8AC3E}">
        <p14:creationId xmlns:p14="http://schemas.microsoft.com/office/powerpoint/2010/main" val="375383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262" y="762695"/>
            <a:ext cx="3275746" cy="2152089"/>
          </a:xfrm>
        </p:spPr>
        <p:txBody>
          <a:bodyPr>
            <a:normAutofit/>
          </a:bodyPr>
          <a:lstStyle/>
          <a:p>
            <a:r>
              <a:rPr lang="en-US" b="1" dirty="0">
                <a:latin typeface="Calibri Light" panose="020F0302020204030204" pitchFamily="34" charset="0"/>
              </a:rPr>
              <a:t>SCN2A</a:t>
            </a:r>
            <a:br>
              <a:rPr lang="en-US" b="1" dirty="0">
                <a:latin typeface="Calibri Light" panose="020F0302020204030204" pitchFamily="34" charset="0"/>
              </a:rPr>
            </a:br>
            <a:r>
              <a:rPr lang="en-US" b="1" dirty="0">
                <a:latin typeface="Calibri Light" panose="020F0302020204030204" pitchFamily="34" charset="0"/>
              </a:rPr>
              <a:t>c.5753G&gt;A</a:t>
            </a:r>
            <a:br>
              <a:rPr lang="en-US" b="1" dirty="0">
                <a:latin typeface="Calibri Light" panose="020F0302020204030204" pitchFamily="34" charset="0"/>
              </a:rPr>
            </a:br>
            <a:r>
              <a:rPr lang="en-US" b="1" dirty="0">
                <a:latin typeface="Calibri Light" panose="020F0302020204030204" pitchFamily="34" charset="0"/>
              </a:rPr>
              <a:t>p.Arg1918His</a:t>
            </a:r>
            <a:br>
              <a:rPr lang="en-US" b="1" dirty="0">
                <a:latin typeface="Calibri Light" panose="020F0302020204030204" pitchFamily="34" charset="0"/>
              </a:rPr>
            </a:br>
            <a:r>
              <a:rPr lang="en-US" b="1" dirty="0">
                <a:latin typeface="Calibri Light" panose="020F0302020204030204" pitchFamily="34" charset="0"/>
              </a:rPr>
              <a:t>Chr2:166246069</a:t>
            </a:r>
          </a:p>
        </p:txBody>
      </p:sp>
      <p:sp>
        <p:nvSpPr>
          <p:cNvPr id="3" name="Text Placeholder 2"/>
          <p:cNvSpPr>
            <a:spLocks noGrp="1"/>
          </p:cNvSpPr>
          <p:nvPr>
            <p:ph type="body" sz="half" idx="2"/>
          </p:nvPr>
        </p:nvSpPr>
        <p:spPr>
          <a:xfrm>
            <a:off x="541197" y="3200459"/>
            <a:ext cx="3275746" cy="1371243"/>
          </a:xfrm>
        </p:spPr>
        <p:txBody>
          <a:bodyPr>
            <a:normAutofit/>
          </a:bodyPr>
          <a:lstStyle/>
          <a:p>
            <a:r>
              <a:rPr lang="en-US" sz="2399" dirty="0">
                <a:latin typeface="Calibri Light" panose="020F0302020204030204" pitchFamily="34" charset="0"/>
              </a:rPr>
              <a:t>Is it in population databases?</a:t>
            </a:r>
          </a:p>
        </p:txBody>
      </p:sp>
      <p:graphicFrame>
        <p:nvGraphicFramePr>
          <p:cNvPr id="6" name="Table 5"/>
          <p:cNvGraphicFramePr>
            <a:graphicFrameLocks noGrp="1"/>
          </p:cNvGraphicFramePr>
          <p:nvPr/>
        </p:nvGraphicFramePr>
        <p:xfrm>
          <a:off x="533262" y="4419342"/>
          <a:ext cx="3580466" cy="1412859"/>
        </p:xfrm>
        <a:graphic>
          <a:graphicData uri="http://schemas.openxmlformats.org/drawingml/2006/table">
            <a:tbl>
              <a:tblPr firstRow="1" bandRow="1">
                <a:tableStyleId>{5C22544A-7EE6-4342-B048-85BDC9FD1C3A}</a:tableStyleId>
              </a:tblPr>
              <a:tblGrid>
                <a:gridCol w="1234643">
                  <a:extLst>
                    <a:ext uri="{9D8B030D-6E8A-4147-A177-3AD203B41FA5}">
                      <a16:colId xmlns:a16="http://schemas.microsoft.com/office/drawing/2014/main" val="20000"/>
                    </a:ext>
                  </a:extLst>
                </a:gridCol>
                <a:gridCol w="2345823">
                  <a:extLst>
                    <a:ext uri="{9D8B030D-6E8A-4147-A177-3AD203B41FA5}">
                      <a16:colId xmlns:a16="http://schemas.microsoft.com/office/drawing/2014/main" val="20001"/>
                    </a:ext>
                  </a:extLst>
                </a:gridCol>
              </a:tblGrid>
              <a:tr h="470953">
                <a:tc>
                  <a:txBody>
                    <a:bodyPr/>
                    <a:lstStyle/>
                    <a:p>
                      <a:pPr algn="ctr"/>
                      <a:r>
                        <a:rPr lang="en-US" sz="1200" dirty="0">
                          <a:latin typeface="Calibri Light" panose="020F0302020204030204" pitchFamily="34" charset="0"/>
                        </a:rPr>
                        <a:t>Criteria</a:t>
                      </a:r>
                    </a:p>
                  </a:txBody>
                  <a:tcPr marL="91416" marR="91416" marT="45708" marB="45708" anchor="ctr"/>
                </a:tc>
                <a:tc>
                  <a:txBody>
                    <a:bodyPr/>
                    <a:lstStyle/>
                    <a:p>
                      <a:pPr algn="ctr"/>
                      <a:r>
                        <a:rPr lang="en-US" sz="1200" dirty="0">
                          <a:latin typeface="Calibri Light" panose="020F0302020204030204" pitchFamily="34" charset="0"/>
                        </a:rPr>
                        <a:t>Variant</a:t>
                      </a:r>
                      <a:r>
                        <a:rPr lang="en-US" sz="1200" baseline="0" dirty="0">
                          <a:latin typeface="Calibri Light" panose="020F0302020204030204" pitchFamily="34" charset="0"/>
                        </a:rPr>
                        <a:t> Evidence</a:t>
                      </a:r>
                      <a:endParaRPr lang="en-US" sz="1200" dirty="0">
                        <a:latin typeface="Calibri Light" panose="020F0302020204030204" pitchFamily="34" charset="0"/>
                      </a:endParaRPr>
                    </a:p>
                  </a:txBody>
                  <a:tcPr marL="91416" marR="91416" marT="45708" marB="45708" anchor="ctr"/>
                </a:tc>
                <a:extLst>
                  <a:ext uri="{0D108BD9-81ED-4DB2-BD59-A6C34878D82A}">
                    <a16:rowId xmlns:a16="http://schemas.microsoft.com/office/drawing/2014/main" val="10000"/>
                  </a:ext>
                </a:extLst>
              </a:tr>
              <a:tr h="470953">
                <a:tc>
                  <a:txBody>
                    <a:bodyPr/>
                    <a:lstStyle/>
                    <a:p>
                      <a:pPr algn="ctr"/>
                      <a:r>
                        <a:rPr lang="en-US" sz="1200" b="0" dirty="0">
                          <a:solidFill>
                            <a:schemeClr val="tx1"/>
                          </a:solidFill>
                          <a:latin typeface="Calibri Light" panose="020F0302020204030204" pitchFamily="34" charset="0"/>
                        </a:rPr>
                        <a:t>N/a</a:t>
                      </a:r>
                    </a:p>
                  </a:txBody>
                  <a:tcPr marL="91416" marR="91416" marT="45708" marB="45708" anchor="ctr"/>
                </a:tc>
                <a:tc>
                  <a:txBody>
                    <a:bodyPr/>
                    <a:lstStyle/>
                    <a:p>
                      <a:r>
                        <a:rPr lang="en-US" sz="1200" dirty="0">
                          <a:latin typeface="Calibri Light" panose="020F0302020204030204" pitchFamily="34" charset="0"/>
                        </a:rPr>
                        <a:t>In-silico</a:t>
                      </a:r>
                      <a:r>
                        <a:rPr lang="en-US" sz="1200" baseline="0" dirty="0">
                          <a:latin typeface="Calibri Light" panose="020F0302020204030204" pitchFamily="34" charset="0"/>
                        </a:rPr>
                        <a:t> tools and conservation are unclear</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1"/>
                  </a:ext>
                </a:extLst>
              </a:tr>
              <a:tr h="470953">
                <a:tc>
                  <a:txBody>
                    <a:bodyPr/>
                    <a:lstStyle/>
                    <a:p>
                      <a:pPr algn="ctr"/>
                      <a:r>
                        <a:rPr lang="en-US" sz="1200" b="0" dirty="0">
                          <a:solidFill>
                            <a:schemeClr val="tx1"/>
                          </a:solidFill>
                          <a:latin typeface="Calibri Light" panose="020F0302020204030204" pitchFamily="34" charset="0"/>
                        </a:rPr>
                        <a:t>N/a</a:t>
                      </a:r>
                    </a:p>
                  </a:txBody>
                  <a:tcPr marL="91416" marR="91416" marT="45708" marB="4570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Light" panose="020F0302020204030204" pitchFamily="34" charset="0"/>
                        </a:rPr>
                        <a:t>In 0.01% (19/128484) of East European</a:t>
                      </a:r>
                      <a:r>
                        <a:rPr lang="en-US" sz="1200" baseline="0" dirty="0">
                          <a:latin typeface="Calibri Light" panose="020F0302020204030204" pitchFamily="34" charset="0"/>
                        </a:rPr>
                        <a:t> </a:t>
                      </a:r>
                      <a:r>
                        <a:rPr lang="en-US" sz="1200" dirty="0">
                          <a:latin typeface="Calibri Light" panose="020F0302020204030204" pitchFamily="34" charset="0"/>
                        </a:rPr>
                        <a:t>alleles</a:t>
                      </a:r>
                      <a:r>
                        <a:rPr lang="en-US" sz="1200" baseline="0" dirty="0">
                          <a:latin typeface="Calibri Light" panose="020F0302020204030204" pitchFamily="34" charset="0"/>
                        </a:rPr>
                        <a:t> in </a:t>
                      </a:r>
                      <a:r>
                        <a:rPr lang="en-US" sz="1200" baseline="0" dirty="0" err="1">
                          <a:latin typeface="Calibri Light" panose="020F0302020204030204" pitchFamily="34" charset="0"/>
                        </a:rPr>
                        <a:t>gnomAD</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2"/>
                  </a:ext>
                </a:extLst>
              </a:tr>
            </a:tbl>
          </a:graphicData>
        </a:graphic>
      </p:graphicFrame>
      <p:pic>
        <p:nvPicPr>
          <p:cNvPr id="4" name="Picture 3"/>
          <p:cNvPicPr>
            <a:picLocks noChangeAspect="1"/>
          </p:cNvPicPr>
          <p:nvPr/>
        </p:nvPicPr>
        <p:blipFill>
          <a:blip r:embed="rId2"/>
          <a:stretch>
            <a:fillRect/>
          </a:stretch>
        </p:blipFill>
        <p:spPr>
          <a:xfrm>
            <a:off x="5256430" y="610334"/>
            <a:ext cx="6338189" cy="2056864"/>
          </a:xfrm>
          <a:prstGeom prst="rect">
            <a:avLst/>
          </a:prstGeom>
        </p:spPr>
      </p:pic>
      <p:pic>
        <p:nvPicPr>
          <p:cNvPr id="5" name="Picture 4"/>
          <p:cNvPicPr>
            <a:picLocks noChangeAspect="1"/>
          </p:cNvPicPr>
          <p:nvPr/>
        </p:nvPicPr>
        <p:blipFill>
          <a:blip r:embed="rId3"/>
          <a:stretch>
            <a:fillRect/>
          </a:stretch>
        </p:blipFill>
        <p:spPr>
          <a:xfrm>
            <a:off x="6170593" y="2613552"/>
            <a:ext cx="4620010" cy="3611581"/>
          </a:xfrm>
          <a:prstGeom prst="rect">
            <a:avLst/>
          </a:prstGeom>
        </p:spPr>
      </p:pic>
    </p:spTree>
    <p:extLst>
      <p:ext uri="{BB962C8B-B14F-4D97-AF65-F5344CB8AC3E}">
        <p14:creationId xmlns:p14="http://schemas.microsoft.com/office/powerpoint/2010/main" val="40013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262" y="457974"/>
            <a:ext cx="3275746" cy="2075909"/>
          </a:xfrm>
        </p:spPr>
        <p:txBody>
          <a:bodyPr>
            <a:normAutofit/>
          </a:bodyPr>
          <a:lstStyle/>
          <a:p>
            <a:r>
              <a:rPr lang="en-US" b="1" dirty="0">
                <a:latin typeface="Calibri Light" panose="020F0302020204030204" pitchFamily="34" charset="0"/>
              </a:rPr>
              <a:t>SCN2A</a:t>
            </a:r>
            <a:br>
              <a:rPr lang="en-US" b="1" dirty="0">
                <a:latin typeface="Calibri Light" panose="020F0302020204030204" pitchFamily="34" charset="0"/>
              </a:rPr>
            </a:br>
            <a:r>
              <a:rPr lang="en-US" b="1" dirty="0">
                <a:latin typeface="Calibri Light" panose="020F0302020204030204" pitchFamily="34" charset="0"/>
              </a:rPr>
              <a:t>c.5753G&gt;A</a:t>
            </a:r>
            <a:br>
              <a:rPr lang="en-US" b="1" dirty="0">
                <a:latin typeface="Calibri Light" panose="020F0302020204030204" pitchFamily="34" charset="0"/>
              </a:rPr>
            </a:br>
            <a:r>
              <a:rPr lang="en-US" b="1" dirty="0">
                <a:latin typeface="Calibri Light" panose="020F0302020204030204" pitchFamily="34" charset="0"/>
              </a:rPr>
              <a:t>p.Arg1918His</a:t>
            </a:r>
            <a:br>
              <a:rPr lang="en-US" b="1" dirty="0">
                <a:latin typeface="Calibri Light" panose="020F0302020204030204" pitchFamily="34" charset="0"/>
              </a:rPr>
            </a:br>
            <a:r>
              <a:rPr lang="en-US" b="1" dirty="0">
                <a:latin typeface="Calibri Light" panose="020F0302020204030204" pitchFamily="34" charset="0"/>
              </a:rPr>
              <a:t>Chr2:166246069</a:t>
            </a:r>
          </a:p>
        </p:txBody>
      </p:sp>
      <p:sp>
        <p:nvSpPr>
          <p:cNvPr id="3" name="Text Placeholder 2"/>
          <p:cNvSpPr>
            <a:spLocks noGrp="1"/>
          </p:cNvSpPr>
          <p:nvPr>
            <p:ph type="body" sz="half" idx="2"/>
          </p:nvPr>
        </p:nvSpPr>
        <p:spPr>
          <a:xfrm>
            <a:off x="533261" y="2742584"/>
            <a:ext cx="3275746" cy="1371243"/>
          </a:xfrm>
        </p:spPr>
        <p:txBody>
          <a:bodyPr>
            <a:normAutofit/>
          </a:bodyPr>
          <a:lstStyle/>
          <a:p>
            <a:r>
              <a:rPr lang="en-US" sz="2399" dirty="0">
                <a:latin typeface="Calibri Light" panose="020F0302020204030204" pitchFamily="34" charset="0"/>
              </a:rPr>
              <a:t>Is it reported by other labs in </a:t>
            </a:r>
            <a:r>
              <a:rPr lang="en-US" sz="2399" dirty="0" err="1">
                <a:latin typeface="Calibri Light" panose="020F0302020204030204" pitchFamily="34" charset="0"/>
              </a:rPr>
              <a:t>ClinVar</a:t>
            </a:r>
            <a:r>
              <a:rPr lang="en-US" sz="2399" dirty="0">
                <a:latin typeface="Calibri Light" panose="020F0302020204030204" pitchFamily="34" charset="0"/>
              </a:rPr>
              <a:t>?</a:t>
            </a:r>
          </a:p>
        </p:txBody>
      </p:sp>
      <p:graphicFrame>
        <p:nvGraphicFramePr>
          <p:cNvPr id="5" name="Table 4"/>
          <p:cNvGraphicFramePr>
            <a:graphicFrameLocks noGrp="1"/>
          </p:cNvGraphicFramePr>
          <p:nvPr/>
        </p:nvGraphicFramePr>
        <p:xfrm>
          <a:off x="533259" y="3886081"/>
          <a:ext cx="3428109" cy="1766301"/>
        </p:xfrm>
        <a:graphic>
          <a:graphicData uri="http://schemas.openxmlformats.org/drawingml/2006/table">
            <a:tbl>
              <a:tblPr firstRow="1" bandRow="1">
                <a:tableStyleId>{5C22544A-7EE6-4342-B048-85BDC9FD1C3A}</a:tableStyleId>
              </a:tblPr>
              <a:tblGrid>
                <a:gridCol w="1154771">
                  <a:extLst>
                    <a:ext uri="{9D8B030D-6E8A-4147-A177-3AD203B41FA5}">
                      <a16:colId xmlns:a16="http://schemas.microsoft.com/office/drawing/2014/main" val="20000"/>
                    </a:ext>
                  </a:extLst>
                </a:gridCol>
                <a:gridCol w="2273338">
                  <a:extLst>
                    <a:ext uri="{9D8B030D-6E8A-4147-A177-3AD203B41FA5}">
                      <a16:colId xmlns:a16="http://schemas.microsoft.com/office/drawing/2014/main" val="20001"/>
                    </a:ext>
                  </a:extLst>
                </a:gridCol>
              </a:tblGrid>
              <a:tr h="394773">
                <a:tc>
                  <a:txBody>
                    <a:bodyPr/>
                    <a:lstStyle/>
                    <a:p>
                      <a:pPr algn="ctr"/>
                      <a:r>
                        <a:rPr lang="en-US" sz="1200" dirty="0">
                          <a:latin typeface="Calibri Light" panose="020F0302020204030204" pitchFamily="34" charset="0"/>
                        </a:rPr>
                        <a:t>Criteria</a:t>
                      </a:r>
                    </a:p>
                  </a:txBody>
                  <a:tcPr marL="91416" marR="91416" marT="45708" marB="45708" anchor="ctr"/>
                </a:tc>
                <a:tc>
                  <a:txBody>
                    <a:bodyPr/>
                    <a:lstStyle/>
                    <a:p>
                      <a:pPr algn="ctr"/>
                      <a:r>
                        <a:rPr lang="en-US" sz="1200" dirty="0">
                          <a:latin typeface="Calibri Light" panose="020F0302020204030204" pitchFamily="34" charset="0"/>
                        </a:rPr>
                        <a:t>Variant</a:t>
                      </a:r>
                      <a:r>
                        <a:rPr lang="en-US" sz="1200" baseline="0" dirty="0">
                          <a:latin typeface="Calibri Light" panose="020F0302020204030204" pitchFamily="34" charset="0"/>
                        </a:rPr>
                        <a:t> Evidence</a:t>
                      </a:r>
                      <a:endParaRPr lang="en-US" sz="1200" dirty="0">
                        <a:latin typeface="Calibri Light" panose="020F0302020204030204" pitchFamily="34" charset="0"/>
                      </a:endParaRPr>
                    </a:p>
                  </a:txBody>
                  <a:tcPr marL="91416" marR="91416" marT="45708" marB="45708" anchor="ctr"/>
                </a:tc>
                <a:extLst>
                  <a:ext uri="{0D108BD9-81ED-4DB2-BD59-A6C34878D82A}">
                    <a16:rowId xmlns:a16="http://schemas.microsoft.com/office/drawing/2014/main" val="10000"/>
                  </a:ext>
                </a:extLst>
              </a:tr>
              <a:tr h="457081">
                <a:tc>
                  <a:txBody>
                    <a:bodyPr/>
                    <a:lstStyle/>
                    <a:p>
                      <a:pPr algn="ctr"/>
                      <a:r>
                        <a:rPr lang="en-US" sz="1200" b="0" dirty="0">
                          <a:solidFill>
                            <a:schemeClr val="tx1"/>
                          </a:solidFill>
                          <a:latin typeface="Calibri Light" panose="020F0302020204030204" pitchFamily="34" charset="0"/>
                        </a:rPr>
                        <a:t>N/a</a:t>
                      </a:r>
                    </a:p>
                  </a:txBody>
                  <a:tcPr marL="91416" marR="91416" marT="45708" marB="45708" anchor="ctr"/>
                </a:tc>
                <a:tc>
                  <a:txBody>
                    <a:bodyPr/>
                    <a:lstStyle/>
                    <a:p>
                      <a:r>
                        <a:rPr lang="en-US" sz="1200" dirty="0">
                          <a:latin typeface="Calibri Light" panose="020F0302020204030204" pitchFamily="34" charset="0"/>
                        </a:rPr>
                        <a:t>In-silico</a:t>
                      </a:r>
                      <a:r>
                        <a:rPr lang="en-US" sz="1200" baseline="0" dirty="0">
                          <a:latin typeface="Calibri Light" panose="020F0302020204030204" pitchFamily="34" charset="0"/>
                        </a:rPr>
                        <a:t> tools and conservation are unclear</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1"/>
                  </a:ext>
                </a:extLst>
              </a:tr>
              <a:tr h="457081">
                <a:tc>
                  <a:txBody>
                    <a:bodyPr/>
                    <a:lstStyle/>
                    <a:p>
                      <a:pPr algn="ctr"/>
                      <a:r>
                        <a:rPr lang="en-US" sz="1200" b="0" dirty="0">
                          <a:solidFill>
                            <a:schemeClr val="tx1"/>
                          </a:solidFill>
                          <a:latin typeface="Calibri Light" panose="020F0302020204030204" pitchFamily="34" charset="0"/>
                        </a:rPr>
                        <a:t>N/a</a:t>
                      </a:r>
                    </a:p>
                  </a:txBody>
                  <a:tcPr marL="91416" marR="91416" marT="45708" marB="4570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Light" panose="020F0302020204030204" pitchFamily="34" charset="0"/>
                        </a:rPr>
                        <a:t>In 0.01% (19/128484) of East European</a:t>
                      </a:r>
                      <a:r>
                        <a:rPr lang="en-US" sz="1200" baseline="0" dirty="0">
                          <a:latin typeface="Calibri Light" panose="020F0302020204030204" pitchFamily="34" charset="0"/>
                        </a:rPr>
                        <a:t> </a:t>
                      </a:r>
                      <a:r>
                        <a:rPr lang="en-US" sz="1200" dirty="0">
                          <a:latin typeface="Calibri Light" panose="020F0302020204030204" pitchFamily="34" charset="0"/>
                        </a:rPr>
                        <a:t>alleles</a:t>
                      </a:r>
                      <a:r>
                        <a:rPr lang="en-US" sz="1200" baseline="0" dirty="0">
                          <a:latin typeface="Calibri Light" panose="020F0302020204030204" pitchFamily="34" charset="0"/>
                        </a:rPr>
                        <a:t> in </a:t>
                      </a:r>
                      <a:r>
                        <a:rPr lang="en-US" sz="1200" baseline="0" dirty="0" err="1">
                          <a:latin typeface="Calibri Light" panose="020F0302020204030204" pitchFamily="34" charset="0"/>
                        </a:rPr>
                        <a:t>gnomAD</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2"/>
                  </a:ext>
                </a:extLst>
              </a:tr>
              <a:tr h="457081">
                <a:tc>
                  <a:txBody>
                    <a:bodyPr/>
                    <a:lstStyle/>
                    <a:p>
                      <a:pPr algn="ctr"/>
                      <a:r>
                        <a:rPr lang="en-US" sz="1200" b="0" strike="noStrike" baseline="0" dirty="0">
                          <a:solidFill>
                            <a:schemeClr val="tx1"/>
                          </a:solidFill>
                          <a:latin typeface="Calibri Light" panose="020F0302020204030204" pitchFamily="34" charset="0"/>
                        </a:rPr>
                        <a:t>N/a</a:t>
                      </a:r>
                    </a:p>
                  </a:txBody>
                  <a:tcPr marL="91416" marR="91416" marT="45708" marB="45708" anchor="ctr"/>
                </a:tc>
                <a:tc>
                  <a:txBody>
                    <a:bodyPr/>
                    <a:lstStyle/>
                    <a:p>
                      <a:r>
                        <a:rPr lang="en-US" sz="1200" dirty="0">
                          <a:latin typeface="Calibri Light" panose="020F0302020204030204" pitchFamily="34" charset="0"/>
                        </a:rPr>
                        <a:t>Called a VUS</a:t>
                      </a:r>
                      <a:r>
                        <a:rPr lang="en-US" sz="1200" baseline="0" dirty="0">
                          <a:latin typeface="Calibri Light" panose="020F0302020204030204" pitchFamily="34" charset="0"/>
                        </a:rPr>
                        <a:t> by two labs in </a:t>
                      </a:r>
                      <a:r>
                        <a:rPr lang="en-US" sz="1200" baseline="0" dirty="0" err="1">
                          <a:latin typeface="Calibri Light" panose="020F0302020204030204" pitchFamily="34" charset="0"/>
                        </a:rPr>
                        <a:t>ClinVar</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3"/>
                  </a:ext>
                </a:extLst>
              </a:tr>
            </a:tbl>
          </a:graphicData>
        </a:graphic>
      </p:graphicFrame>
      <p:pic>
        <p:nvPicPr>
          <p:cNvPr id="8" name="Picture 7"/>
          <p:cNvPicPr>
            <a:picLocks noChangeAspect="1"/>
          </p:cNvPicPr>
          <p:nvPr/>
        </p:nvPicPr>
        <p:blipFill>
          <a:blip r:embed="rId3"/>
          <a:stretch>
            <a:fillRect/>
          </a:stretch>
        </p:blipFill>
        <p:spPr>
          <a:xfrm>
            <a:off x="5180250" y="1372137"/>
            <a:ext cx="6489238" cy="3905028"/>
          </a:xfrm>
          <a:prstGeom prst="rect">
            <a:avLst/>
          </a:prstGeom>
        </p:spPr>
      </p:pic>
    </p:spTree>
    <p:extLst>
      <p:ext uri="{BB962C8B-B14F-4D97-AF65-F5344CB8AC3E}">
        <p14:creationId xmlns:p14="http://schemas.microsoft.com/office/powerpoint/2010/main" val="133667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404" y="610334"/>
            <a:ext cx="3275746" cy="1904504"/>
          </a:xfrm>
        </p:spPr>
        <p:txBody>
          <a:bodyPr>
            <a:normAutofit/>
          </a:bodyPr>
          <a:lstStyle/>
          <a:p>
            <a:r>
              <a:rPr lang="en-US" b="1" dirty="0">
                <a:latin typeface="Calibri Light" panose="020F0302020204030204" pitchFamily="34" charset="0"/>
              </a:rPr>
              <a:t>SCN2A</a:t>
            </a:r>
            <a:br>
              <a:rPr lang="en-US" b="1" dirty="0">
                <a:latin typeface="Calibri Light" panose="020F0302020204030204" pitchFamily="34" charset="0"/>
              </a:rPr>
            </a:br>
            <a:r>
              <a:rPr lang="en-US" b="1" dirty="0">
                <a:latin typeface="Calibri Light" panose="020F0302020204030204" pitchFamily="34" charset="0"/>
              </a:rPr>
              <a:t>c.5753G&gt;A</a:t>
            </a:r>
            <a:br>
              <a:rPr lang="en-US" b="1" dirty="0">
                <a:latin typeface="Calibri Light" panose="020F0302020204030204" pitchFamily="34" charset="0"/>
              </a:rPr>
            </a:br>
            <a:r>
              <a:rPr lang="en-US" b="1" dirty="0">
                <a:latin typeface="Calibri Light" panose="020F0302020204030204" pitchFamily="34" charset="0"/>
              </a:rPr>
              <a:t>p.Arg1918His</a:t>
            </a:r>
            <a:br>
              <a:rPr lang="en-US" b="1" dirty="0">
                <a:latin typeface="Calibri Light" panose="020F0302020204030204" pitchFamily="34" charset="0"/>
              </a:rPr>
            </a:br>
            <a:r>
              <a:rPr lang="en-US" b="1" dirty="0">
                <a:latin typeface="Calibri Light" panose="020F0302020204030204" pitchFamily="34" charset="0"/>
              </a:rPr>
              <a:t>Chr2:166246069</a:t>
            </a:r>
          </a:p>
        </p:txBody>
      </p:sp>
      <p:sp>
        <p:nvSpPr>
          <p:cNvPr id="3" name="Text Placeholder 2"/>
          <p:cNvSpPr>
            <a:spLocks noGrp="1"/>
          </p:cNvSpPr>
          <p:nvPr>
            <p:ph type="body" sz="half" idx="2"/>
          </p:nvPr>
        </p:nvSpPr>
        <p:spPr>
          <a:xfrm>
            <a:off x="414227" y="2514840"/>
            <a:ext cx="3275746" cy="686416"/>
          </a:xfrm>
        </p:spPr>
        <p:txBody>
          <a:bodyPr>
            <a:noAutofit/>
          </a:bodyPr>
          <a:lstStyle/>
          <a:p>
            <a:r>
              <a:rPr lang="en-US" sz="2399" dirty="0">
                <a:latin typeface="Calibri Light" panose="020F0302020204030204" pitchFamily="34" charset="0"/>
              </a:rPr>
              <a:t>Is it reported in the literature?</a:t>
            </a:r>
          </a:p>
        </p:txBody>
      </p:sp>
      <p:graphicFrame>
        <p:nvGraphicFramePr>
          <p:cNvPr id="5" name="Table 4"/>
          <p:cNvGraphicFramePr>
            <a:graphicFrameLocks noGrp="1"/>
          </p:cNvGraphicFramePr>
          <p:nvPr>
            <p:extLst>
              <p:ext uri="{D42A27DB-BD31-4B8C-83A1-F6EECF244321}">
                <p14:modId xmlns:p14="http://schemas.microsoft.com/office/powerpoint/2010/main" val="2493115951"/>
              </p:ext>
            </p:extLst>
          </p:nvPr>
        </p:nvGraphicFramePr>
        <p:xfrm>
          <a:off x="304722" y="3657540"/>
          <a:ext cx="3775681" cy="2372967"/>
        </p:xfrm>
        <a:graphic>
          <a:graphicData uri="http://schemas.openxmlformats.org/drawingml/2006/table">
            <a:tbl>
              <a:tblPr firstRow="1" bandRow="1">
                <a:tableStyleId>{5C22544A-7EE6-4342-B048-85BDC9FD1C3A}</a:tableStyleId>
              </a:tblPr>
              <a:tblGrid>
                <a:gridCol w="728476">
                  <a:extLst>
                    <a:ext uri="{9D8B030D-6E8A-4147-A177-3AD203B41FA5}">
                      <a16:colId xmlns:a16="http://schemas.microsoft.com/office/drawing/2014/main" val="20000"/>
                    </a:ext>
                  </a:extLst>
                </a:gridCol>
                <a:gridCol w="3047205">
                  <a:extLst>
                    <a:ext uri="{9D8B030D-6E8A-4147-A177-3AD203B41FA5}">
                      <a16:colId xmlns:a16="http://schemas.microsoft.com/office/drawing/2014/main" val="20001"/>
                    </a:ext>
                  </a:extLst>
                </a:gridCol>
              </a:tblGrid>
              <a:tr h="274249">
                <a:tc>
                  <a:txBody>
                    <a:bodyPr/>
                    <a:lstStyle/>
                    <a:p>
                      <a:pPr algn="ctr"/>
                      <a:r>
                        <a:rPr lang="en-US" sz="1200" dirty="0">
                          <a:latin typeface="Calibri Light" panose="020F0302020204030204" pitchFamily="34" charset="0"/>
                        </a:rPr>
                        <a:t>Criteria</a:t>
                      </a:r>
                    </a:p>
                  </a:txBody>
                  <a:tcPr marL="91416" marR="91416" marT="45708" marB="45708" anchor="ctr"/>
                </a:tc>
                <a:tc>
                  <a:txBody>
                    <a:bodyPr/>
                    <a:lstStyle/>
                    <a:p>
                      <a:pPr algn="ctr"/>
                      <a:r>
                        <a:rPr lang="en-US" sz="1200" dirty="0">
                          <a:latin typeface="Calibri Light" panose="020F0302020204030204" pitchFamily="34" charset="0"/>
                        </a:rPr>
                        <a:t>Variant</a:t>
                      </a:r>
                      <a:r>
                        <a:rPr lang="en-US" sz="1200" baseline="0" dirty="0">
                          <a:latin typeface="Calibri Light" panose="020F0302020204030204" pitchFamily="34" charset="0"/>
                        </a:rPr>
                        <a:t> Evidence</a:t>
                      </a:r>
                      <a:endParaRPr lang="en-US" sz="1200" dirty="0">
                        <a:latin typeface="Calibri Light" panose="020F0302020204030204" pitchFamily="34" charset="0"/>
                      </a:endParaRPr>
                    </a:p>
                  </a:txBody>
                  <a:tcPr marL="91416" marR="91416" marT="45708" marB="45708" anchor="ctr"/>
                </a:tc>
                <a:extLst>
                  <a:ext uri="{0D108BD9-81ED-4DB2-BD59-A6C34878D82A}">
                    <a16:rowId xmlns:a16="http://schemas.microsoft.com/office/drawing/2014/main" val="10000"/>
                  </a:ext>
                </a:extLst>
              </a:tr>
              <a:tr h="394773">
                <a:tc>
                  <a:txBody>
                    <a:bodyPr/>
                    <a:lstStyle/>
                    <a:p>
                      <a:pPr algn="ctr"/>
                      <a:r>
                        <a:rPr lang="en-US" sz="1200" b="0" dirty="0">
                          <a:solidFill>
                            <a:schemeClr val="tx1"/>
                          </a:solidFill>
                          <a:latin typeface="Calibri Light" panose="020F0302020204030204" pitchFamily="34" charset="0"/>
                        </a:rPr>
                        <a:t>N/a</a:t>
                      </a:r>
                    </a:p>
                  </a:txBody>
                  <a:tcPr marL="91416" marR="91416" marT="45708" marB="45708" anchor="ctr"/>
                </a:tc>
                <a:tc>
                  <a:txBody>
                    <a:bodyPr/>
                    <a:lstStyle/>
                    <a:p>
                      <a:r>
                        <a:rPr lang="en-US" sz="1200" dirty="0">
                          <a:latin typeface="Calibri Light" panose="020F0302020204030204" pitchFamily="34" charset="0"/>
                        </a:rPr>
                        <a:t>In-silico</a:t>
                      </a:r>
                      <a:r>
                        <a:rPr lang="en-US" sz="1200" baseline="0" dirty="0">
                          <a:latin typeface="Calibri Light" panose="020F0302020204030204" pitchFamily="34" charset="0"/>
                        </a:rPr>
                        <a:t> tools and conservation are unclear</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1"/>
                  </a:ext>
                </a:extLst>
              </a:tr>
              <a:tr h="457081">
                <a:tc>
                  <a:txBody>
                    <a:bodyPr/>
                    <a:lstStyle/>
                    <a:p>
                      <a:pPr algn="ctr"/>
                      <a:r>
                        <a:rPr lang="en-US" sz="1200" b="0" dirty="0">
                          <a:solidFill>
                            <a:schemeClr val="tx1"/>
                          </a:solidFill>
                          <a:latin typeface="Calibri Light" panose="020F0302020204030204" pitchFamily="34" charset="0"/>
                        </a:rPr>
                        <a:t>N/a</a:t>
                      </a:r>
                    </a:p>
                  </a:txBody>
                  <a:tcPr marL="91416" marR="91416" marT="45708" marB="4570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Light" panose="020F0302020204030204" pitchFamily="34" charset="0"/>
                        </a:rPr>
                        <a:t>In 0.01% (19/128484) of East European</a:t>
                      </a:r>
                      <a:r>
                        <a:rPr lang="en-US" sz="1200" baseline="0" dirty="0">
                          <a:latin typeface="Calibri Light" panose="020F0302020204030204" pitchFamily="34" charset="0"/>
                        </a:rPr>
                        <a:t> </a:t>
                      </a:r>
                      <a:r>
                        <a:rPr lang="en-US" sz="1200" dirty="0">
                          <a:latin typeface="Calibri Light" panose="020F0302020204030204" pitchFamily="34" charset="0"/>
                        </a:rPr>
                        <a:t>alleles</a:t>
                      </a:r>
                      <a:r>
                        <a:rPr lang="en-US" sz="1200" baseline="0" dirty="0">
                          <a:latin typeface="Calibri Light" panose="020F0302020204030204" pitchFamily="34" charset="0"/>
                        </a:rPr>
                        <a:t> in </a:t>
                      </a:r>
                      <a:r>
                        <a:rPr lang="en-US" sz="1200" baseline="0" dirty="0" err="1">
                          <a:latin typeface="Calibri Light" panose="020F0302020204030204" pitchFamily="34" charset="0"/>
                        </a:rPr>
                        <a:t>gnomAD</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2"/>
                  </a:ext>
                </a:extLst>
              </a:tr>
              <a:tr h="394773">
                <a:tc>
                  <a:txBody>
                    <a:bodyPr/>
                    <a:lstStyle/>
                    <a:p>
                      <a:pPr algn="ctr"/>
                      <a:r>
                        <a:rPr lang="en-US" sz="1200" b="0" strike="noStrike" baseline="0" dirty="0">
                          <a:solidFill>
                            <a:schemeClr val="tx1"/>
                          </a:solidFill>
                          <a:latin typeface="Calibri Light" panose="020F0302020204030204" pitchFamily="34" charset="0"/>
                        </a:rPr>
                        <a:t>N/a</a:t>
                      </a:r>
                    </a:p>
                  </a:txBody>
                  <a:tcPr marL="91416" marR="91416" marT="45708" marB="45708" anchor="ctr"/>
                </a:tc>
                <a:tc>
                  <a:txBody>
                    <a:bodyPr/>
                    <a:lstStyle/>
                    <a:p>
                      <a:r>
                        <a:rPr lang="en-US" sz="1200" dirty="0">
                          <a:latin typeface="Calibri Light" panose="020F0302020204030204" pitchFamily="34" charset="0"/>
                        </a:rPr>
                        <a:t>Called a VUS</a:t>
                      </a:r>
                      <a:r>
                        <a:rPr lang="en-US" sz="1200" baseline="0" dirty="0">
                          <a:latin typeface="Calibri Light" panose="020F0302020204030204" pitchFamily="34" charset="0"/>
                        </a:rPr>
                        <a:t> by two labs in </a:t>
                      </a:r>
                      <a:r>
                        <a:rPr lang="en-US" sz="1200" baseline="0" dirty="0" err="1">
                          <a:latin typeface="Calibri Light" panose="020F0302020204030204" pitchFamily="34" charset="0"/>
                        </a:rPr>
                        <a:t>ClinVar</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3"/>
                  </a:ext>
                </a:extLst>
              </a:tr>
              <a:tr h="45708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N/a</a:t>
                      </a:r>
                    </a:p>
                  </a:txBody>
                  <a:tcPr marL="91416" marR="91416" marT="45708" marB="457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Reported in the literature in one </a:t>
                      </a:r>
                      <a:r>
                        <a:rPr kumimoji="0" lang="en-US" sz="1200" b="0" i="0" u="none" strike="noStrike" kern="1200" cap="none" spc="0" normalizeH="0" baseline="0" noProof="0" dirty="0" err="1">
                          <a:ln>
                            <a:noFill/>
                          </a:ln>
                          <a:solidFill>
                            <a:prstClr val="black"/>
                          </a:solidFill>
                          <a:effectLst/>
                          <a:uLnTx/>
                          <a:uFillTx/>
                          <a:latin typeface="Calibri Light" panose="020F0302020204030204" pitchFamily="34" charset="0"/>
                          <a:ea typeface="+mn-ea"/>
                          <a:cs typeface="+mn-cs"/>
                        </a:rPr>
                        <a:t>proband</a:t>
                      </a: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 with generalized epilepsy</a:t>
                      </a:r>
                    </a:p>
                  </a:txBody>
                  <a:tcPr marL="91416" marR="91416" marT="45708" marB="45708"/>
                </a:tc>
                <a:extLst>
                  <a:ext uri="{0D108BD9-81ED-4DB2-BD59-A6C34878D82A}">
                    <a16:rowId xmlns:a16="http://schemas.microsoft.com/office/drawing/2014/main" val="10004"/>
                  </a:ext>
                </a:extLst>
              </a:tr>
              <a:tr h="39477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alibri Light" panose="020F0302020204030204" pitchFamily="34" charset="0"/>
                          <a:ea typeface="+mn-ea"/>
                          <a:cs typeface="+mn-cs"/>
                        </a:rPr>
                        <a:t>BS4</a:t>
                      </a:r>
                    </a:p>
                  </a:txBody>
                  <a:tcPr marL="91416" marR="91416" marT="45708" marB="457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Non-segregation in an affected family member</a:t>
                      </a:r>
                    </a:p>
                  </a:txBody>
                  <a:tcPr marL="91416" marR="91416" marT="45708" marB="45708"/>
                </a:tc>
                <a:extLst>
                  <a:ext uri="{0D108BD9-81ED-4DB2-BD59-A6C34878D82A}">
                    <a16:rowId xmlns:a16="http://schemas.microsoft.com/office/drawing/2014/main" val="10005"/>
                  </a:ext>
                </a:extLst>
              </a:tr>
            </a:tbl>
          </a:graphicData>
        </a:graphic>
      </p:graphicFrame>
      <p:graphicFrame>
        <p:nvGraphicFramePr>
          <p:cNvPr id="9" name="Table 8"/>
          <p:cNvGraphicFramePr>
            <a:graphicFrameLocks noGrp="1"/>
          </p:cNvGraphicFramePr>
          <p:nvPr/>
        </p:nvGraphicFramePr>
        <p:xfrm>
          <a:off x="5637331" y="4647883"/>
          <a:ext cx="5637331" cy="1097232"/>
        </p:xfrm>
        <a:graphic>
          <a:graphicData uri="http://schemas.openxmlformats.org/drawingml/2006/table">
            <a:tbl>
              <a:tblPr firstRow="1" bandRow="1">
                <a:tableStyleId>{5C22544A-7EE6-4342-B048-85BDC9FD1C3A}</a:tableStyleId>
              </a:tblPr>
              <a:tblGrid>
                <a:gridCol w="2037839">
                  <a:extLst>
                    <a:ext uri="{9D8B030D-6E8A-4147-A177-3AD203B41FA5}">
                      <a16:colId xmlns:a16="http://schemas.microsoft.com/office/drawing/2014/main" val="20000"/>
                    </a:ext>
                  </a:extLst>
                </a:gridCol>
                <a:gridCol w="3599492">
                  <a:extLst>
                    <a:ext uri="{9D8B030D-6E8A-4147-A177-3AD203B41FA5}">
                      <a16:colId xmlns:a16="http://schemas.microsoft.com/office/drawing/2014/main" val="20001"/>
                    </a:ext>
                  </a:extLst>
                </a:gridCol>
              </a:tblGrid>
              <a:tr h="274249">
                <a:tc>
                  <a:txBody>
                    <a:bodyPr/>
                    <a:lstStyle/>
                    <a:p>
                      <a:pPr algn="ctr"/>
                      <a:r>
                        <a:rPr lang="en-US" sz="1200" dirty="0">
                          <a:latin typeface="Calibri Light" panose="020F0302020204030204" pitchFamily="34" charset="0"/>
                        </a:rPr>
                        <a:t>Paper</a:t>
                      </a:r>
                    </a:p>
                  </a:txBody>
                  <a:tcPr marL="91416" marR="91416" marT="45708" marB="45708" anchor="ctr"/>
                </a:tc>
                <a:tc>
                  <a:txBody>
                    <a:bodyPr/>
                    <a:lstStyle/>
                    <a:p>
                      <a:pPr algn="ctr"/>
                      <a:r>
                        <a:rPr lang="en-US" sz="1200" dirty="0">
                          <a:latin typeface="Calibri Light" panose="020F0302020204030204" pitchFamily="34" charset="0"/>
                        </a:rPr>
                        <a:t>Summary</a:t>
                      </a:r>
                    </a:p>
                  </a:txBody>
                  <a:tcPr marL="91416" marR="91416" marT="45708" marB="45708" anchor="ctr"/>
                </a:tc>
                <a:extLst>
                  <a:ext uri="{0D108BD9-81ED-4DB2-BD59-A6C34878D82A}">
                    <a16:rowId xmlns:a16="http://schemas.microsoft.com/office/drawing/2014/main" val="10000"/>
                  </a:ext>
                </a:extLst>
              </a:tr>
              <a:tr h="822746">
                <a:tc>
                  <a:txBody>
                    <a:bodyPr/>
                    <a:lstStyle/>
                    <a:p>
                      <a:pPr algn="ctr"/>
                      <a:r>
                        <a:rPr lang="en-US" sz="1200" b="0" dirty="0">
                          <a:solidFill>
                            <a:schemeClr val="tx1"/>
                          </a:solidFill>
                          <a:latin typeface="Calibri Light" panose="020F0302020204030204" pitchFamily="34" charset="0"/>
                        </a:rPr>
                        <a:t>Huang et al.</a:t>
                      </a:r>
                      <a:r>
                        <a:rPr lang="en-US" sz="1200" b="0" baseline="0" dirty="0">
                          <a:solidFill>
                            <a:schemeClr val="tx1"/>
                          </a:solidFill>
                          <a:latin typeface="Calibri Light" panose="020F0302020204030204" pitchFamily="34" charset="0"/>
                        </a:rPr>
                        <a:t> (2001)</a:t>
                      </a:r>
                      <a:endParaRPr lang="en-US" sz="1200" b="0" dirty="0">
                        <a:solidFill>
                          <a:schemeClr val="tx1"/>
                        </a:solidFill>
                        <a:latin typeface="Calibri Light" panose="020F0302020204030204" pitchFamily="34" charset="0"/>
                      </a:endParaRPr>
                    </a:p>
                  </a:txBody>
                  <a:tcPr marL="91416" marR="91416" marT="45708" marB="45708" anchor="ctr"/>
                </a:tc>
                <a:tc>
                  <a:txBody>
                    <a:bodyPr/>
                    <a:lstStyle/>
                    <a:p>
                      <a:r>
                        <a:rPr lang="en-US" sz="1200" dirty="0">
                          <a:latin typeface="Calibri Light" panose="020F0302020204030204" pitchFamily="34" charset="0"/>
                        </a:rPr>
                        <a:t>Sequenced</a:t>
                      </a:r>
                      <a:r>
                        <a:rPr lang="en-US" sz="1200" baseline="0" dirty="0">
                          <a:latin typeface="Calibri Light" panose="020F0302020204030204" pitchFamily="34" charset="0"/>
                        </a:rPr>
                        <a:t> SCN2A in 46 unrelated patients with idiopathic generalized epilepsy. This variant was identified in one </a:t>
                      </a:r>
                      <a:r>
                        <a:rPr lang="en-US" sz="1200" baseline="0" dirty="0" err="1">
                          <a:latin typeface="Calibri Light" panose="020F0302020204030204" pitchFamily="34" charset="0"/>
                        </a:rPr>
                        <a:t>proband</a:t>
                      </a:r>
                      <a:r>
                        <a:rPr lang="en-US" sz="1200" baseline="0" dirty="0">
                          <a:latin typeface="Calibri Light" panose="020F0302020204030204" pitchFamily="34" charset="0"/>
                        </a:rPr>
                        <a:t> with generalized tonic-</a:t>
                      </a:r>
                      <a:r>
                        <a:rPr lang="en-US" sz="1200" baseline="0" dirty="0" err="1">
                          <a:latin typeface="Calibri Light" panose="020F0302020204030204" pitchFamily="34" charset="0"/>
                        </a:rPr>
                        <a:t>clonic</a:t>
                      </a:r>
                      <a:r>
                        <a:rPr lang="en-US" sz="1200" baseline="0" dirty="0">
                          <a:latin typeface="Calibri Light" panose="020F0302020204030204" pitchFamily="34" charset="0"/>
                        </a:rPr>
                        <a:t> seizures, but was absent from an affected niece</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1"/>
                  </a:ext>
                </a:extLst>
              </a:tr>
            </a:tbl>
          </a:graphicData>
        </a:graphic>
      </p:graphicFrame>
      <p:pic>
        <p:nvPicPr>
          <p:cNvPr id="8" name="Picture 7"/>
          <p:cNvPicPr>
            <a:picLocks noChangeAspect="1"/>
          </p:cNvPicPr>
          <p:nvPr/>
        </p:nvPicPr>
        <p:blipFill>
          <a:blip r:embed="rId3"/>
          <a:stretch>
            <a:fillRect/>
          </a:stretch>
        </p:blipFill>
        <p:spPr>
          <a:xfrm>
            <a:off x="6665763" y="745833"/>
            <a:ext cx="3580467" cy="3538010"/>
          </a:xfrm>
          <a:prstGeom prst="rect">
            <a:avLst/>
          </a:prstGeom>
        </p:spPr>
      </p:pic>
    </p:spTree>
    <p:extLst>
      <p:ext uri="{BB962C8B-B14F-4D97-AF65-F5344CB8AC3E}">
        <p14:creationId xmlns:p14="http://schemas.microsoft.com/office/powerpoint/2010/main" val="168540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3047" y="477020"/>
            <a:ext cx="3001181" cy="1895674"/>
          </a:xfrm>
        </p:spPr>
        <p:txBody>
          <a:bodyPr>
            <a:normAutofit/>
          </a:bodyPr>
          <a:lstStyle/>
          <a:p>
            <a:r>
              <a:rPr lang="en-US" b="1" dirty="0">
                <a:latin typeface="Calibri Light" panose="020F0302020204030204" pitchFamily="34" charset="0"/>
              </a:rPr>
              <a:t>SCN2A</a:t>
            </a:r>
            <a:br>
              <a:rPr lang="en-US" b="1" dirty="0">
                <a:latin typeface="Calibri Light" panose="020F0302020204030204" pitchFamily="34" charset="0"/>
              </a:rPr>
            </a:br>
            <a:r>
              <a:rPr lang="en-US" b="1" dirty="0">
                <a:latin typeface="Calibri Light" panose="020F0302020204030204" pitchFamily="34" charset="0"/>
              </a:rPr>
              <a:t>c.5753G&gt;A</a:t>
            </a:r>
            <a:br>
              <a:rPr lang="en-US" b="1" dirty="0">
                <a:latin typeface="Calibri Light" panose="020F0302020204030204" pitchFamily="34" charset="0"/>
              </a:rPr>
            </a:br>
            <a:r>
              <a:rPr lang="en-US" b="1" dirty="0">
                <a:latin typeface="Calibri Light" panose="020F0302020204030204" pitchFamily="34" charset="0"/>
              </a:rPr>
              <a:t>p.Arg1918His</a:t>
            </a:r>
            <a:br>
              <a:rPr lang="en-US" b="1" dirty="0">
                <a:latin typeface="Calibri Light" panose="020F0302020204030204" pitchFamily="34" charset="0"/>
              </a:rPr>
            </a:br>
            <a:r>
              <a:rPr lang="en-US" b="1" dirty="0">
                <a:latin typeface="Calibri Light" panose="020F0302020204030204" pitchFamily="34" charset="0"/>
              </a:rPr>
              <a:t>Chr2:166246069</a:t>
            </a:r>
          </a:p>
        </p:txBody>
      </p:sp>
      <p:sp>
        <p:nvSpPr>
          <p:cNvPr id="4" name="Content Placeholder 3"/>
          <p:cNvSpPr>
            <a:spLocks noGrp="1"/>
          </p:cNvSpPr>
          <p:nvPr>
            <p:ph idx="1"/>
          </p:nvPr>
        </p:nvSpPr>
        <p:spPr>
          <a:xfrm>
            <a:off x="6407321" y="5409685"/>
            <a:ext cx="3792632" cy="457081"/>
          </a:xfrm>
        </p:spPr>
        <p:txBody>
          <a:bodyPr>
            <a:normAutofit/>
          </a:bodyPr>
          <a:lstStyle/>
          <a:p>
            <a:pPr marL="0" indent="0">
              <a:buNone/>
            </a:pPr>
            <a:r>
              <a:rPr lang="en-US" dirty="0">
                <a:latin typeface="Calibri Light" panose="020F0302020204030204" pitchFamily="34" charset="0"/>
              </a:rPr>
              <a:t>Final Classification: </a:t>
            </a:r>
            <a:r>
              <a:rPr lang="en-US" dirty="0">
                <a:solidFill>
                  <a:schemeClr val="accent1"/>
                </a:solidFill>
                <a:latin typeface="Calibri Light" panose="020F0302020204030204" pitchFamily="34" charset="0"/>
              </a:rPr>
              <a:t>VUS</a:t>
            </a:r>
          </a:p>
        </p:txBody>
      </p:sp>
      <p:pic>
        <p:nvPicPr>
          <p:cNvPr id="7" name="Content Placeholder 5"/>
          <p:cNvPicPr>
            <a:picLocks noChangeAspect="1"/>
          </p:cNvPicPr>
          <p:nvPr/>
        </p:nvPicPr>
        <p:blipFill>
          <a:blip r:embed="rId3"/>
          <a:stretch>
            <a:fillRect/>
          </a:stretch>
        </p:blipFill>
        <p:spPr>
          <a:xfrm>
            <a:off x="304720" y="174769"/>
            <a:ext cx="3866793" cy="6508464"/>
          </a:xfrm>
          <a:prstGeom prst="rect">
            <a:avLst/>
          </a:prstGeom>
        </p:spPr>
      </p:pic>
      <p:sp>
        <p:nvSpPr>
          <p:cNvPr id="8" name="Rectangle 7"/>
          <p:cNvSpPr/>
          <p:nvPr/>
        </p:nvSpPr>
        <p:spPr>
          <a:xfrm>
            <a:off x="304720" y="6019126"/>
            <a:ext cx="3732828" cy="66410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Tahoma"/>
            </a:endParaRPr>
          </a:p>
        </p:txBody>
      </p:sp>
      <p:graphicFrame>
        <p:nvGraphicFramePr>
          <p:cNvPr id="10" name="Table 9"/>
          <p:cNvGraphicFramePr>
            <a:graphicFrameLocks noGrp="1"/>
          </p:cNvGraphicFramePr>
          <p:nvPr>
            <p:extLst>
              <p:ext uri="{D42A27DB-BD31-4B8C-83A1-F6EECF244321}">
                <p14:modId xmlns:p14="http://schemas.microsoft.com/office/powerpoint/2010/main" val="1176936665"/>
              </p:ext>
            </p:extLst>
          </p:nvPr>
        </p:nvGraphicFramePr>
        <p:xfrm>
          <a:off x="5637331" y="2601236"/>
          <a:ext cx="5332611" cy="2579908"/>
        </p:xfrm>
        <a:graphic>
          <a:graphicData uri="http://schemas.openxmlformats.org/drawingml/2006/table">
            <a:tbl>
              <a:tblPr firstRow="1" bandRow="1">
                <a:tableStyleId>{5C22544A-7EE6-4342-B048-85BDC9FD1C3A}</a:tableStyleId>
              </a:tblPr>
              <a:tblGrid>
                <a:gridCol w="1028869">
                  <a:extLst>
                    <a:ext uri="{9D8B030D-6E8A-4147-A177-3AD203B41FA5}">
                      <a16:colId xmlns:a16="http://schemas.microsoft.com/office/drawing/2014/main" val="20000"/>
                    </a:ext>
                  </a:extLst>
                </a:gridCol>
                <a:gridCol w="4303742">
                  <a:extLst>
                    <a:ext uri="{9D8B030D-6E8A-4147-A177-3AD203B41FA5}">
                      <a16:colId xmlns:a16="http://schemas.microsoft.com/office/drawing/2014/main" val="20001"/>
                    </a:ext>
                  </a:extLst>
                </a:gridCol>
              </a:tblGrid>
              <a:tr h="298195">
                <a:tc>
                  <a:txBody>
                    <a:bodyPr/>
                    <a:lstStyle/>
                    <a:p>
                      <a:pPr algn="ctr"/>
                      <a:r>
                        <a:rPr lang="en-US" sz="1200" dirty="0">
                          <a:latin typeface="Calibri Light" panose="020F0302020204030204" pitchFamily="34" charset="0"/>
                        </a:rPr>
                        <a:t>Criteria</a:t>
                      </a:r>
                    </a:p>
                  </a:txBody>
                  <a:tcPr marL="91416" marR="91416" marT="45708" marB="45708" anchor="ctr"/>
                </a:tc>
                <a:tc>
                  <a:txBody>
                    <a:bodyPr/>
                    <a:lstStyle/>
                    <a:p>
                      <a:pPr algn="ctr"/>
                      <a:r>
                        <a:rPr lang="en-US" sz="1200" dirty="0">
                          <a:latin typeface="Calibri Light" panose="020F0302020204030204" pitchFamily="34" charset="0"/>
                        </a:rPr>
                        <a:t>Variant</a:t>
                      </a:r>
                      <a:r>
                        <a:rPr lang="en-US" sz="1200" baseline="0" dirty="0">
                          <a:latin typeface="Calibri Light" panose="020F0302020204030204" pitchFamily="34" charset="0"/>
                        </a:rPr>
                        <a:t> Evidence</a:t>
                      </a:r>
                      <a:endParaRPr lang="en-US" sz="1200" dirty="0">
                        <a:latin typeface="Calibri Light" panose="020F0302020204030204" pitchFamily="34" charset="0"/>
                      </a:endParaRPr>
                    </a:p>
                  </a:txBody>
                  <a:tcPr marL="91416" marR="91416" marT="45708" marB="45708" anchor="ctr"/>
                </a:tc>
                <a:extLst>
                  <a:ext uri="{0D108BD9-81ED-4DB2-BD59-A6C34878D82A}">
                    <a16:rowId xmlns:a16="http://schemas.microsoft.com/office/drawing/2014/main" val="10000"/>
                  </a:ext>
                </a:extLst>
              </a:tr>
              <a:tr h="429243">
                <a:tc>
                  <a:txBody>
                    <a:bodyPr/>
                    <a:lstStyle/>
                    <a:p>
                      <a:pPr algn="ctr"/>
                      <a:r>
                        <a:rPr lang="en-US" sz="1200" b="0" dirty="0">
                          <a:solidFill>
                            <a:schemeClr val="tx1"/>
                          </a:solidFill>
                          <a:latin typeface="Calibri Light" panose="020F0302020204030204" pitchFamily="34" charset="0"/>
                        </a:rPr>
                        <a:t>N/a</a:t>
                      </a:r>
                    </a:p>
                  </a:txBody>
                  <a:tcPr marL="91416" marR="91416" marT="45708" marB="45708" anchor="ctr"/>
                </a:tc>
                <a:tc>
                  <a:txBody>
                    <a:bodyPr/>
                    <a:lstStyle/>
                    <a:p>
                      <a:r>
                        <a:rPr lang="en-US" sz="1200" dirty="0">
                          <a:latin typeface="Calibri Light" panose="020F0302020204030204" pitchFamily="34" charset="0"/>
                        </a:rPr>
                        <a:t>In-silico</a:t>
                      </a:r>
                      <a:r>
                        <a:rPr lang="en-US" sz="1200" baseline="0" dirty="0">
                          <a:latin typeface="Calibri Light" panose="020F0302020204030204" pitchFamily="34" charset="0"/>
                        </a:rPr>
                        <a:t> tools and conservation are unclear</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1"/>
                  </a:ext>
                </a:extLst>
              </a:tr>
              <a:tr h="496992">
                <a:tc>
                  <a:txBody>
                    <a:bodyPr/>
                    <a:lstStyle/>
                    <a:p>
                      <a:pPr algn="ctr"/>
                      <a:r>
                        <a:rPr lang="en-US" sz="1200" b="0" dirty="0">
                          <a:solidFill>
                            <a:schemeClr val="tx1"/>
                          </a:solidFill>
                          <a:latin typeface="Calibri Light" panose="020F0302020204030204" pitchFamily="34" charset="0"/>
                        </a:rPr>
                        <a:t>N/a</a:t>
                      </a:r>
                    </a:p>
                  </a:txBody>
                  <a:tcPr marL="91416" marR="91416" marT="45708" marB="4570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Light" panose="020F0302020204030204" pitchFamily="34" charset="0"/>
                        </a:rPr>
                        <a:t>In 0.01% (19/128484) of East European</a:t>
                      </a:r>
                      <a:r>
                        <a:rPr lang="en-US" sz="1200" baseline="0" dirty="0">
                          <a:latin typeface="Calibri Light" panose="020F0302020204030204" pitchFamily="34" charset="0"/>
                        </a:rPr>
                        <a:t> </a:t>
                      </a:r>
                      <a:r>
                        <a:rPr lang="en-US" sz="1200" dirty="0">
                          <a:latin typeface="Calibri Light" panose="020F0302020204030204" pitchFamily="34" charset="0"/>
                        </a:rPr>
                        <a:t>alleles</a:t>
                      </a:r>
                      <a:r>
                        <a:rPr lang="en-US" sz="1200" baseline="0" dirty="0">
                          <a:latin typeface="Calibri Light" panose="020F0302020204030204" pitchFamily="34" charset="0"/>
                        </a:rPr>
                        <a:t> in </a:t>
                      </a:r>
                      <a:r>
                        <a:rPr lang="en-US" sz="1200" baseline="0" dirty="0" err="1">
                          <a:latin typeface="Calibri Light" panose="020F0302020204030204" pitchFamily="34" charset="0"/>
                        </a:rPr>
                        <a:t>gnomAD</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2"/>
                  </a:ext>
                </a:extLst>
              </a:tr>
              <a:tr h="429243">
                <a:tc>
                  <a:txBody>
                    <a:bodyPr/>
                    <a:lstStyle/>
                    <a:p>
                      <a:pPr algn="ctr"/>
                      <a:r>
                        <a:rPr lang="en-US" sz="1200" b="0" strike="noStrike" baseline="0" dirty="0">
                          <a:solidFill>
                            <a:schemeClr val="tx1"/>
                          </a:solidFill>
                          <a:latin typeface="Calibri Light" panose="020F0302020204030204" pitchFamily="34" charset="0"/>
                        </a:rPr>
                        <a:t>N/a</a:t>
                      </a:r>
                    </a:p>
                  </a:txBody>
                  <a:tcPr marL="91416" marR="91416" marT="45708" marB="45708" anchor="ctr"/>
                </a:tc>
                <a:tc>
                  <a:txBody>
                    <a:bodyPr/>
                    <a:lstStyle/>
                    <a:p>
                      <a:r>
                        <a:rPr lang="en-US" sz="1200" dirty="0">
                          <a:latin typeface="Calibri Light" panose="020F0302020204030204" pitchFamily="34" charset="0"/>
                        </a:rPr>
                        <a:t>Called a VUS</a:t>
                      </a:r>
                      <a:r>
                        <a:rPr lang="en-US" sz="1200" baseline="0" dirty="0">
                          <a:latin typeface="Calibri Light" panose="020F0302020204030204" pitchFamily="34" charset="0"/>
                        </a:rPr>
                        <a:t> by two labs in </a:t>
                      </a:r>
                      <a:r>
                        <a:rPr lang="en-US" sz="1200" baseline="0" dirty="0" err="1">
                          <a:latin typeface="Calibri Light" panose="020F0302020204030204" pitchFamily="34" charset="0"/>
                        </a:rPr>
                        <a:t>ClinVar</a:t>
                      </a:r>
                      <a:endParaRPr lang="en-US" sz="1200" dirty="0">
                        <a:latin typeface="Calibri Light" panose="020F0302020204030204" pitchFamily="34" charset="0"/>
                      </a:endParaRPr>
                    </a:p>
                  </a:txBody>
                  <a:tcPr marL="91416" marR="91416" marT="45708" marB="45708"/>
                </a:tc>
                <a:extLst>
                  <a:ext uri="{0D108BD9-81ED-4DB2-BD59-A6C34878D82A}">
                    <a16:rowId xmlns:a16="http://schemas.microsoft.com/office/drawing/2014/main" val="10003"/>
                  </a:ext>
                </a:extLst>
              </a:tr>
              <a:tr h="4969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N/a</a:t>
                      </a:r>
                    </a:p>
                  </a:txBody>
                  <a:tcPr marL="91416" marR="91416" marT="45708" marB="457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Reported in the literature in one </a:t>
                      </a:r>
                      <a:r>
                        <a:rPr kumimoji="0" lang="en-US" sz="1200" b="0" i="0" u="none" strike="noStrike" kern="1200" cap="none" spc="0" normalizeH="0" baseline="0" noProof="0" dirty="0" err="1">
                          <a:ln>
                            <a:noFill/>
                          </a:ln>
                          <a:solidFill>
                            <a:prstClr val="black"/>
                          </a:solidFill>
                          <a:effectLst/>
                          <a:uLnTx/>
                          <a:uFillTx/>
                          <a:latin typeface="Calibri Light" panose="020F0302020204030204" pitchFamily="34" charset="0"/>
                          <a:ea typeface="+mn-ea"/>
                          <a:cs typeface="+mn-cs"/>
                        </a:rPr>
                        <a:t>proband</a:t>
                      </a: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 with generalized epilepsy</a:t>
                      </a:r>
                    </a:p>
                  </a:txBody>
                  <a:tcPr marL="91416" marR="91416" marT="45708" marB="45708"/>
                </a:tc>
                <a:extLst>
                  <a:ext uri="{0D108BD9-81ED-4DB2-BD59-A6C34878D82A}">
                    <a16:rowId xmlns:a16="http://schemas.microsoft.com/office/drawing/2014/main" val="10004"/>
                  </a:ext>
                </a:extLst>
              </a:tr>
              <a:tr h="4292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Calibri Light" panose="020F0302020204030204" pitchFamily="34" charset="0"/>
                          <a:ea typeface="+mn-ea"/>
                          <a:cs typeface="+mn-cs"/>
                        </a:rPr>
                        <a:t>BS4</a:t>
                      </a:r>
                    </a:p>
                  </a:txBody>
                  <a:tcPr marL="91416" marR="91416" marT="45708" marB="4570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Light" panose="020F0302020204030204" pitchFamily="34" charset="0"/>
                          <a:ea typeface="+mn-ea"/>
                          <a:cs typeface="+mn-cs"/>
                        </a:rPr>
                        <a:t>Non-segregation in an affected family member</a:t>
                      </a:r>
                    </a:p>
                  </a:txBody>
                  <a:tcPr marL="91416" marR="91416" marT="45708" marB="4570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39806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5180250" y="610334"/>
            <a:ext cx="6475313" cy="5713512"/>
          </a:xfrm>
        </p:spPr>
        <p:txBody>
          <a:bodyPr>
            <a:normAutofit lnSpcReduction="10000"/>
          </a:bodyPr>
          <a:lstStyle/>
          <a:p>
            <a:r>
              <a:rPr lang="en-US" dirty="0">
                <a:latin typeface="Calibri Light" panose="020F0302020204030204" pitchFamily="34" charset="0"/>
              </a:rPr>
              <a:t>Semi-quantitative system</a:t>
            </a:r>
          </a:p>
          <a:p>
            <a:endParaRPr lang="en-US" dirty="0">
              <a:latin typeface="Calibri Light" panose="020F0302020204030204" pitchFamily="34" charset="0"/>
            </a:endParaRPr>
          </a:p>
          <a:p>
            <a:r>
              <a:rPr lang="en-US" dirty="0">
                <a:latin typeface="Calibri Light" panose="020F0302020204030204" pitchFamily="34" charset="0"/>
              </a:rPr>
              <a:t>5-tier terminology system</a:t>
            </a:r>
          </a:p>
          <a:p>
            <a:pPr lvl="1"/>
            <a:r>
              <a:rPr lang="en-US" sz="2399" dirty="0">
                <a:latin typeface="Calibri Light" panose="020F0302020204030204" pitchFamily="34" charset="0"/>
              </a:rPr>
              <a:t>Pathogenic, likely pathogenic, VUS, likely benign, benign</a:t>
            </a:r>
          </a:p>
          <a:p>
            <a:pPr lvl="2"/>
            <a:r>
              <a:rPr lang="en-US" sz="2399" dirty="0">
                <a:latin typeface="Calibri Light" panose="020F0302020204030204" pitchFamily="34" charset="0"/>
              </a:rPr>
              <a:t>P/B variants = 100% certainty</a:t>
            </a:r>
          </a:p>
          <a:p>
            <a:pPr lvl="2"/>
            <a:r>
              <a:rPr lang="en-US" sz="2399" dirty="0">
                <a:latin typeface="Calibri Light" panose="020F0302020204030204" pitchFamily="34" charset="0"/>
              </a:rPr>
              <a:t>LP/LB variants = 90% certainty</a:t>
            </a:r>
          </a:p>
          <a:p>
            <a:pPr lvl="2"/>
            <a:r>
              <a:rPr lang="en-US" sz="2399" dirty="0">
                <a:latin typeface="Calibri Light" panose="020F0302020204030204" pitchFamily="34" charset="0"/>
              </a:rPr>
              <a:t>VUS = wide spectrum</a:t>
            </a:r>
          </a:p>
          <a:p>
            <a:endParaRPr lang="en-US" dirty="0">
              <a:latin typeface="Calibri Light" panose="020F0302020204030204" pitchFamily="34" charset="0"/>
            </a:endParaRPr>
          </a:p>
          <a:p>
            <a:r>
              <a:rPr lang="en-US" dirty="0">
                <a:latin typeface="Calibri Light" panose="020F0302020204030204" pitchFamily="34" charset="0"/>
              </a:rPr>
              <a:t>Allows for compilation/weighing of evidence consistently across variants and across labs</a:t>
            </a:r>
          </a:p>
          <a:p>
            <a:endParaRPr lang="en-US" dirty="0">
              <a:latin typeface="Calibri Light" panose="020F0302020204030204" pitchFamily="34" charset="0"/>
            </a:endParaRPr>
          </a:p>
          <a:p>
            <a:r>
              <a:rPr lang="en-US" dirty="0">
                <a:latin typeface="Calibri Light" panose="020F0302020204030204" pitchFamily="34" charset="0"/>
              </a:rPr>
              <a:t>Recommendations vs. rules</a:t>
            </a:r>
          </a:p>
          <a:p>
            <a:pPr lvl="1"/>
            <a:r>
              <a:rPr lang="en-US" sz="2399" dirty="0">
                <a:latin typeface="Calibri Light" panose="020F0302020204030204" pitchFamily="34" charset="0"/>
              </a:rPr>
              <a:t>Individual interpretations of criteria may vary</a:t>
            </a:r>
          </a:p>
          <a:p>
            <a:pPr lvl="1"/>
            <a:r>
              <a:rPr lang="en-US" sz="2399" dirty="0">
                <a:latin typeface="Calibri Light" panose="020F0302020204030204" pitchFamily="34" charset="0"/>
              </a:rPr>
              <a:t>Requires application of clinical judgment</a:t>
            </a:r>
          </a:p>
          <a:p>
            <a:endParaRPr lang="en-US" dirty="0"/>
          </a:p>
        </p:txBody>
      </p:sp>
      <p:pic>
        <p:nvPicPr>
          <p:cNvPr id="5" name="Content Placeholder 5"/>
          <p:cNvPicPr>
            <a:picLocks noChangeAspect="1"/>
          </p:cNvPicPr>
          <p:nvPr/>
        </p:nvPicPr>
        <p:blipFill>
          <a:blip r:embed="rId3"/>
          <a:stretch>
            <a:fillRect/>
          </a:stretch>
        </p:blipFill>
        <p:spPr>
          <a:xfrm>
            <a:off x="304720" y="174769"/>
            <a:ext cx="3866793" cy="6508464"/>
          </a:xfrm>
          <a:prstGeom prst="rect">
            <a:avLst/>
          </a:prstGeom>
        </p:spPr>
      </p:pic>
    </p:spTree>
    <p:extLst>
      <p:ext uri="{BB962C8B-B14F-4D97-AF65-F5344CB8AC3E}">
        <p14:creationId xmlns:p14="http://schemas.microsoft.com/office/powerpoint/2010/main" val="196781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801" y="534154"/>
            <a:ext cx="9979602" cy="1142702"/>
          </a:xfrm>
        </p:spPr>
        <p:txBody>
          <a:bodyPr>
            <a:normAutofit/>
          </a:bodyPr>
          <a:lstStyle/>
          <a:p>
            <a:r>
              <a:rPr lang="en-US" dirty="0">
                <a:latin typeface="Calibri Light" panose="020F0302020204030204" pitchFamily="34" charset="0"/>
              </a:rPr>
              <a:t>Variant Terminology</a:t>
            </a:r>
          </a:p>
        </p:txBody>
      </p:sp>
      <p:sp>
        <p:nvSpPr>
          <p:cNvPr id="3" name="Content Placeholder 2"/>
          <p:cNvSpPr>
            <a:spLocks noGrp="1"/>
          </p:cNvSpPr>
          <p:nvPr>
            <p:ph sz="half" idx="1"/>
          </p:nvPr>
        </p:nvSpPr>
        <p:spPr>
          <a:xfrm>
            <a:off x="761801" y="1829217"/>
            <a:ext cx="4875530" cy="4189909"/>
          </a:xfrm>
        </p:spPr>
        <p:txBody>
          <a:bodyPr/>
          <a:lstStyle/>
          <a:p>
            <a:endParaRPr lang="en-US" dirty="0">
              <a:latin typeface="Calibri Light" panose="020F0302020204030204" pitchFamily="34" charset="0"/>
            </a:endParaRPr>
          </a:p>
          <a:p>
            <a:r>
              <a:rPr lang="en-US" dirty="0">
                <a:latin typeface="Calibri Light" panose="020F0302020204030204" pitchFamily="34" charset="0"/>
              </a:rPr>
              <a:t>Mutation vs. polymorphism vs. variant</a:t>
            </a:r>
          </a:p>
          <a:p>
            <a:pPr lvl="1"/>
            <a:r>
              <a:rPr lang="en-US" sz="2199" dirty="0">
                <a:latin typeface="Calibri Light" panose="020F0302020204030204" pitchFamily="34" charset="0"/>
              </a:rPr>
              <a:t>May lead to confusion/incorrect assumptions</a:t>
            </a:r>
          </a:p>
          <a:p>
            <a:pPr lvl="1" indent="0">
              <a:buNone/>
            </a:pPr>
            <a:endParaRPr lang="en-US" sz="2199" dirty="0">
              <a:latin typeface="Calibri Light" panose="020F0302020204030204" pitchFamily="34" charset="0"/>
            </a:endParaRPr>
          </a:p>
          <a:p>
            <a:r>
              <a:rPr lang="en-US" dirty="0">
                <a:latin typeface="Calibri Light" panose="020F0302020204030204" pitchFamily="34" charset="0"/>
              </a:rPr>
              <a:t>Recommendation of using “variant” as a neutral term and adding modifiers</a:t>
            </a:r>
          </a:p>
          <a:p>
            <a:endParaRPr lang="en-US" dirty="0">
              <a:latin typeface="Calibri Light" panose="020F0302020204030204" pitchFamily="34" charset="0"/>
            </a:endParaRPr>
          </a:p>
        </p:txBody>
      </p:sp>
      <p:pic>
        <p:nvPicPr>
          <p:cNvPr id="5" name="Picture 2" descr="Image result for genetic variant classification"/>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000606" y="2210117"/>
            <a:ext cx="6089538" cy="2938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55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chor="b">
            <a:normAutofit/>
          </a:bodyPr>
          <a:lstStyle/>
          <a:p>
            <a:r>
              <a:rPr lang="en-US" dirty="0"/>
              <a:t>Lecture Roadmap</a:t>
            </a:r>
          </a:p>
        </p:txBody>
      </p:sp>
      <p:graphicFrame>
        <p:nvGraphicFramePr>
          <p:cNvPr id="15367" name="Content Placeholder 2">
            <a:extLst>
              <a:ext uri="{FF2B5EF4-FFF2-40B4-BE49-F238E27FC236}">
                <a16:creationId xmlns:a16="http://schemas.microsoft.com/office/drawing/2014/main" id="{4FCF3594-3DCC-8578-72D7-BF6A32FAF9C7}"/>
              </a:ext>
            </a:extLst>
          </p:cNvPr>
          <p:cNvGraphicFramePr>
            <a:graphicFrameLocks noGrp="1"/>
          </p:cNvGraphicFramePr>
          <p:nvPr>
            <p:ph idx="1"/>
            <p:extLst>
              <p:ext uri="{D42A27DB-BD31-4B8C-83A1-F6EECF244321}">
                <p14:modId xmlns:p14="http://schemas.microsoft.com/office/powerpoint/2010/main" val="2888172834"/>
              </p:ext>
            </p:extLst>
          </p:nvPr>
        </p:nvGraphicFramePr>
        <p:xfrm>
          <a:off x="741754" y="2005383"/>
          <a:ext cx="10512862" cy="4350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a:xfrm>
            <a:off x="8608357" y="6355588"/>
            <a:ext cx="2742486" cy="365030"/>
          </a:xfrm>
          <a:prstGeom prst="rect">
            <a:avLst/>
          </a:prstGeom>
        </p:spPr>
        <p:txBody>
          <a:bodyPr vert="horz" wrap="square" lIns="91416" tIns="45708" rIns="91416" bIns="45708" rtlCol="0" anchor="ctr">
            <a:normAutofit/>
          </a:bodyPr>
          <a:lstStyle>
            <a:defPPr>
              <a:defRPr lang="en-US"/>
            </a:defPPr>
            <a:lvl1pPr marL="0" algn="r" defTabSz="914126" rtl="0" eaLnBrk="1" latinLnBrk="0" hangingPunct="1">
              <a:defRPr sz="1200" kern="1200">
                <a:solidFill>
                  <a:schemeClr val="tx1">
                    <a:tint val="75000"/>
                  </a:schemeClr>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a:lstStyle>
          <a:p>
            <a:pPr>
              <a:spcAft>
                <a:spcPts val="600"/>
              </a:spcAft>
              <a:defRPr/>
            </a:pPr>
            <a:fld id="{67F2DA60-F665-47D3-A399-D50E69F86EAE}" type="slidenum">
              <a:rPr lang="en-US">
                <a:solidFill>
                  <a:srgbClr val="0077D4">
                    <a:lumMod val="20000"/>
                    <a:lumOff val="80000"/>
                  </a:srgbClr>
                </a:solidFill>
                <a:latin typeface="Tahoma"/>
              </a:rPr>
              <a:pPr>
                <a:spcAft>
                  <a:spcPts val="600"/>
                </a:spcAft>
                <a:defRPr/>
              </a:pPr>
              <a:t>9</a:t>
            </a:fld>
            <a:endParaRPr lang="en-US">
              <a:solidFill>
                <a:srgbClr val="0077D4">
                  <a:lumMod val="20000"/>
                  <a:lumOff val="80000"/>
                </a:srgbClr>
              </a:solidFill>
              <a:latin typeface="Tahoma"/>
            </a:endParaRPr>
          </a:p>
        </p:txBody>
      </p:sp>
    </p:spTree>
    <p:extLst>
      <p:ext uri="{BB962C8B-B14F-4D97-AF65-F5344CB8AC3E}">
        <p14:creationId xmlns:p14="http://schemas.microsoft.com/office/powerpoint/2010/main" val="30119716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CH_LITE_Feinberg_0616">
  <a:themeElements>
    <a:clrScheme name="LCH Light">
      <a:dk1>
        <a:srgbClr val="000000"/>
      </a:dk1>
      <a:lt1>
        <a:sysClr val="window" lastClr="FFFFFF"/>
      </a:lt1>
      <a:dk2>
        <a:srgbClr val="696969"/>
      </a:dk2>
      <a:lt2>
        <a:srgbClr val="A5A5A5"/>
      </a:lt2>
      <a:accent1>
        <a:srgbClr val="0077D4"/>
      </a:accent1>
      <a:accent2>
        <a:srgbClr val="66BBDD"/>
      </a:accent2>
      <a:accent3>
        <a:srgbClr val="662255"/>
      </a:accent3>
      <a:accent4>
        <a:srgbClr val="AA99BB"/>
      </a:accent4>
      <a:accent5>
        <a:srgbClr val="336611"/>
      </a:accent5>
      <a:accent6>
        <a:srgbClr val="AAAA00"/>
      </a:accent6>
      <a:hlink>
        <a:srgbClr val="DD5500"/>
      </a:hlink>
      <a:folHlink>
        <a:srgbClr val="FF9900"/>
      </a:folHlink>
    </a:clrScheme>
    <a:fontScheme name="LCH Fo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1" id="{4FE32C19-1735-D746-8330-353B60FD69FD}" vid="{627CF062-6FC3-4849-BC3B-681E944DBA87}"/>
    </a:ext>
  </a:extLst>
</a:theme>
</file>

<file path=ppt/theme/theme3.xml><?xml version="1.0" encoding="utf-8"?>
<a:theme xmlns:a="http://schemas.openxmlformats.org/drawingml/2006/main" name="1_LCH_LITE_Feinberg_0616">
  <a:themeElements>
    <a:clrScheme name="Lurie 2022">
      <a:dk1>
        <a:srgbClr val="000000"/>
      </a:dk1>
      <a:lt1>
        <a:srgbClr val="FFFFFF"/>
      </a:lt1>
      <a:dk2>
        <a:srgbClr val="167FC0"/>
      </a:dk2>
      <a:lt2>
        <a:srgbClr val="71C6EF"/>
      </a:lt2>
      <a:accent1>
        <a:srgbClr val="522476"/>
      </a:accent1>
      <a:accent2>
        <a:srgbClr val="9D97D2"/>
      </a:accent2>
      <a:accent3>
        <a:srgbClr val="34793B"/>
      </a:accent3>
      <a:accent4>
        <a:srgbClr val="BFCD30"/>
      </a:accent4>
      <a:accent5>
        <a:srgbClr val="DB5C1E"/>
      </a:accent5>
      <a:accent6>
        <a:srgbClr val="FDB913"/>
      </a:accent6>
      <a:hlink>
        <a:srgbClr val="116171"/>
      </a:hlink>
      <a:folHlink>
        <a:srgbClr val="69C9C3"/>
      </a:folHlink>
    </a:clrScheme>
    <a:fontScheme name="LCH Fo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CH-2631 Lurie Childrens_Wide_Lite_22-23.potx" id="{FC1348A5-8C5A-674E-B459-A259B7B519B3}" vid="{A91195B1-EAF0-634A-B918-9C766131EFE1}"/>
    </a:ext>
  </a:extLst>
</a:theme>
</file>

<file path=ppt/theme/theme4.xml><?xml version="1.0" encoding="utf-8"?>
<a:theme xmlns:a="http://schemas.openxmlformats.org/drawingml/2006/main" name="Office Theme">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2505</TotalTime>
  <Words>5249</Words>
  <Application>Microsoft Office PowerPoint</Application>
  <PresentationFormat>Custom</PresentationFormat>
  <Paragraphs>721</Paragraphs>
  <Slides>64</Slides>
  <Notes>42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64</vt:i4>
      </vt:variant>
    </vt:vector>
  </HeadingPairs>
  <TitlesOfParts>
    <vt:vector size="74" baseType="lpstr">
      <vt:lpstr>Arial</vt:lpstr>
      <vt:lpstr>Calibri</vt:lpstr>
      <vt:lpstr>Calibri Light</vt:lpstr>
      <vt:lpstr>Palatino Linotype</vt:lpstr>
      <vt:lpstr>Roboto</vt:lpstr>
      <vt:lpstr>Tahoma</vt:lpstr>
      <vt:lpstr>Wingdings</vt:lpstr>
      <vt:lpstr>Office Theme</vt:lpstr>
      <vt:lpstr>LCH_LITE_Feinberg_0616</vt:lpstr>
      <vt:lpstr>1_LCH_LITE_Feinberg_0616</vt:lpstr>
      <vt:lpstr>Interpreting a Variant Part 2 (Sequence)</vt:lpstr>
      <vt:lpstr>Lecture Roadmap</vt:lpstr>
      <vt:lpstr>Lecture Roadmap</vt:lpstr>
      <vt:lpstr>A Brief History of Variant Interpretation</vt:lpstr>
      <vt:lpstr>PowerPoint Presentation</vt:lpstr>
      <vt:lpstr>PowerPoint Presentation</vt:lpstr>
      <vt:lpstr>PowerPoint Presentation</vt:lpstr>
      <vt:lpstr>Variant Terminology</vt:lpstr>
      <vt:lpstr>Lecture Roadmap</vt:lpstr>
      <vt:lpstr>Population Data</vt:lpstr>
      <vt:lpstr>Population Data</vt:lpstr>
      <vt:lpstr>Impact to Protein</vt:lpstr>
      <vt:lpstr>Impact to Protein - Missense</vt:lpstr>
      <vt:lpstr>Impact to Protein - Missense</vt:lpstr>
      <vt:lpstr>Impact to Protein - Missense</vt:lpstr>
      <vt:lpstr>Impact to Protein - Missense</vt:lpstr>
      <vt:lpstr>Impact to Protein - LOF</vt:lpstr>
      <vt:lpstr>Caveats of LOF</vt:lpstr>
      <vt:lpstr>PowerPoint Presentation</vt:lpstr>
      <vt:lpstr>Impact to Protein - Splicing</vt:lpstr>
      <vt:lpstr>Impact to Protein – In-Frame Del/Dup</vt:lpstr>
      <vt:lpstr>Impact to Protein - Synonymous</vt:lpstr>
      <vt:lpstr>Proband Data</vt:lpstr>
      <vt:lpstr>Proband Data</vt:lpstr>
      <vt:lpstr>Calculation of Odds Ratios</vt:lpstr>
      <vt:lpstr>Calculation of Odds Ratios</vt:lpstr>
      <vt:lpstr>Proband Phenotype</vt:lpstr>
      <vt:lpstr>Parental Testing</vt:lpstr>
      <vt:lpstr>Parental Testing</vt:lpstr>
      <vt:lpstr>Segregations</vt:lpstr>
      <vt:lpstr>Segregation Statistics</vt:lpstr>
      <vt:lpstr>Functional Data</vt:lpstr>
      <vt:lpstr>Mutational Hotspots</vt:lpstr>
      <vt:lpstr>Similar Variants</vt:lpstr>
      <vt:lpstr>Alternate Explanation of Disease</vt:lpstr>
      <vt:lpstr>Determining a Final Classification</vt:lpstr>
      <vt:lpstr>Additional Considerations</vt:lpstr>
      <vt:lpstr>Lecture Roadmap</vt:lpstr>
      <vt:lpstr>Example 1</vt:lpstr>
      <vt:lpstr>KMT2D c.6664C&gt;T p.Q2222* Chr12:49434889</vt:lpstr>
      <vt:lpstr>KMT2D c.6664C&gt;T p.Q2222* Chr12:49434889</vt:lpstr>
      <vt:lpstr>KMT2D c.6664C&gt;T p.Q2222* Chr12:49434889</vt:lpstr>
      <vt:lpstr>KMT2D c.6664C&gt;T p.Q2222* Chr12:49434889</vt:lpstr>
      <vt:lpstr>KMT2D c.6664C&gt;T p.Q2222* Chr12:49434889</vt:lpstr>
      <vt:lpstr>KMT2D c.6664C&gt;T p.Q2222* Chr12:49434889</vt:lpstr>
      <vt:lpstr>Example 2</vt:lpstr>
      <vt:lpstr>KCNH2 c.2592+3G&gt;A p.? Chr7:150645941</vt:lpstr>
      <vt:lpstr>KCNH2 c.2592+3G&gt;A p.? Chr7:150645941</vt:lpstr>
      <vt:lpstr>KCNH2 c.2592+3G&gt;A p.? Chr7:150645941</vt:lpstr>
      <vt:lpstr>KCNH2 c.2592+3G&gt;A p.? Chr7:150645941</vt:lpstr>
      <vt:lpstr>KCNH2 c.2592+3G&gt;A p.? Chr7:150645941</vt:lpstr>
      <vt:lpstr>Example 3</vt:lpstr>
      <vt:lpstr>GJB2 c.176_191del p.Gly59Alafs*18 Chr13:20763530-20763545</vt:lpstr>
      <vt:lpstr>GJB2 c.176_191del p.Gly59Alafs*18 Chr13:20763530-20763545</vt:lpstr>
      <vt:lpstr>GJB2 c.176_191del p.Gly59Alafs*18 Chr13:20763530-20763545</vt:lpstr>
      <vt:lpstr>GJB2 c.176_191del p.Gly59Alafs*18 Chr13:20763530-20763545</vt:lpstr>
      <vt:lpstr>GJB2 c.176_191del p.Gly59Alafs*18 Chr13:20763530-20763545</vt:lpstr>
      <vt:lpstr>Example 4</vt:lpstr>
      <vt:lpstr>SCN2A c.5753G&gt;A p.Arg1918His Chr2:166246069</vt:lpstr>
      <vt:lpstr>SCN2A c.5753G&gt;A p.Arg1918His Chr2:166246069</vt:lpstr>
      <vt:lpstr>SCN2A c.5753G&gt;A p.Arg1918His Chr2:166246069</vt:lpstr>
      <vt:lpstr>SCN2A c.5753G&gt;A p.Arg1918His Chr2:166246069</vt:lpstr>
      <vt:lpstr>SCN2A c.5753G&gt;A p.Arg1918His Chr2:166246069</vt:lpstr>
      <vt:lpstr>SCN2A c.5753G&gt;A p.Arg1918His Chr2:166246069</vt:lpstr>
    </vt:vector>
  </TitlesOfParts>
  <Company>Lurie Children's Hospital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Interpreting a Variant Part 2</dc:title>
  <dc:creator>Brew, Casey</dc:creator>
  <cp:lastModifiedBy>Andy Drackley</cp:lastModifiedBy>
  <cp:revision>237</cp:revision>
  <cp:lastPrinted>2021-01-08T15:36:32Z</cp:lastPrinted>
  <dcterms:created xsi:type="dcterms:W3CDTF">2019-12-27T16:46:49Z</dcterms:created>
  <dcterms:modified xsi:type="dcterms:W3CDTF">2024-07-10T15:12:36Z</dcterms:modified>
</cp:coreProperties>
</file>